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02" r:id="rId5"/>
    <p:sldId id="266" r:id="rId6"/>
    <p:sldId id="273" r:id="rId7"/>
    <p:sldId id="303" r:id="rId8"/>
    <p:sldId id="304" r:id="rId9"/>
    <p:sldId id="289" r:id="rId10"/>
    <p:sldId id="272" r:id="rId11"/>
    <p:sldId id="282" r:id="rId12"/>
    <p:sldId id="293" r:id="rId13"/>
    <p:sldId id="286" r:id="rId14"/>
    <p:sldId id="305" r:id="rId15"/>
    <p:sldId id="298"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10" autoAdjust="0"/>
  </p:normalViewPr>
  <p:slideViewPr>
    <p:cSldViewPr snapToGrid="0" showGuides="1">
      <p:cViewPr varScale="1">
        <p:scale>
          <a:sx n="86" d="100"/>
          <a:sy n="86" d="100"/>
        </p:scale>
        <p:origin x="442" y="72"/>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551-4D21-A6E0-75AB23CDD3B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551-4D21-A6E0-75AB23CDD3B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551-4D21-A6E0-75AB23CDD3BD}"/>
            </c:ext>
          </c:extLst>
        </c:ser>
        <c:dLbls>
          <c:showLegendKey val="0"/>
          <c:showVal val="0"/>
          <c:showCatName val="0"/>
          <c:showSerName val="0"/>
          <c:showPercent val="0"/>
          <c:showBubbleSize val="0"/>
        </c:dLbls>
        <c:gapWidth val="219"/>
        <c:overlap val="-27"/>
        <c:axId val="789432768"/>
        <c:axId val="1101095584"/>
      </c:barChart>
      <c:catAx>
        <c:axId val="78943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95584"/>
        <c:crosses val="autoZero"/>
        <c:auto val="1"/>
        <c:lblAlgn val="ctr"/>
        <c:lblOffset val="100"/>
        <c:noMultiLvlLbl val="0"/>
      </c:catAx>
      <c:valAx>
        <c:axId val="110109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943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8/1/2023</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8/1/2023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Universal design for learning (UDL), is an educational framework that aims to provide all students with equitable access to learning opportunities. UDL is grounded in the belief that every student is unique and learns differently. By incorporating multiple means of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representation,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action and expression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engagement,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UDL seeks to create inclusive learning environments that cater to diverse learners.  This presentation will explore the principles of (UDL) and demonstrate how (UDL) aligns with and enhances the practice of team teaching.</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a:t>
            </a:fld>
            <a:endParaRPr lang="en-US" dirty="0"/>
          </a:p>
        </p:txBody>
      </p:sp>
    </p:spTree>
    <p:extLst>
      <p:ext uri="{BB962C8B-B14F-4D97-AF65-F5344CB8AC3E}">
        <p14:creationId xmlns:p14="http://schemas.microsoft.com/office/powerpoint/2010/main" val="15043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Universal design for learning (UDL) is an instructional approach that promotes inclusive and equitable education by providing multiple means of representation, action and expression, and engagement for all students. UDL recognizes that learners have diverse needs and preferences and aims to create a flexible and supportive learning environment. </a:t>
            </a:r>
            <a:r>
              <a:rPr lang="en-US" sz="1800" kern="100" dirty="0">
                <a:effectLst/>
                <a:latin typeface="Calibri" panose="020F0502020204030204" pitchFamily="34" charset="0"/>
                <a:ea typeface="Calibri" panose="020F0502020204030204" pitchFamily="34" charset="0"/>
                <a:cs typeface="Calibri" panose="020F0502020204030204" pitchFamily="34" charset="0"/>
              </a:rPr>
              <a:t>Combining Co-teaching methods with UDL, General ed, and special ed teachers can become a knowledgeable force that</a:t>
            </a:r>
            <a:r>
              <a:rPr lang="en-US" sz="1800" kern="100" dirty="0">
                <a:effectLst/>
                <a:latin typeface="Segoe UI" panose="020B0502040204020203" pitchFamily="34" charset="0"/>
                <a:ea typeface="Calibri" panose="020F0502020204030204" pitchFamily="34" charset="0"/>
                <a:cs typeface="Calibri" panose="020F0502020204030204" pitchFamily="34" charset="0"/>
              </a:rPr>
              <a:t> works harmoniously using Bowman and Deal's 4 Frame Model while adding a fifth frame titled Eudemonia. </a:t>
            </a:r>
            <a:r>
              <a:rPr lang="en-US" sz="1800" kern="100" dirty="0">
                <a:effectLst/>
                <a:latin typeface="Calibri" panose="020F0502020204030204" pitchFamily="34" charset="0"/>
                <a:ea typeface="Calibri" panose="020F0502020204030204" pitchFamily="34" charset="0"/>
                <a:cs typeface="Calibri" panose="020F0502020204030204" pitchFamily="34" charset="0"/>
              </a:rPr>
              <a:t>This fifth frame connects, supports, and unifies Bolman and Deal’s 4 frames.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Educators can view the other four frames through the fifth frame of eudemonia and make purposeful corrections to structural deficiencies in their educational community by aligning their current structure with their school's overall purpose and vision and the rights afforded to students requiring special education services under IDEA. The Eudemonia lens allows for a purposeful and open-minded approach to change within an educational community focusing </a:t>
            </a:r>
            <a:r>
              <a:rPr lang="en-US" sz="1800" kern="100">
                <a:effectLst/>
                <a:latin typeface="Calibri" panose="020F0502020204030204" pitchFamily="34" charset="0"/>
                <a:ea typeface="Calibri" panose="020F0502020204030204" pitchFamily="34" charset="0"/>
                <a:cs typeface="Times New Roman" panose="02020603050405020304" pitchFamily="18" charset="0"/>
              </a:rPr>
              <a:t>on wellness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flexibility, and open-mindedness.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11</a:t>
            </a:fld>
            <a:endParaRPr lang="en-US" dirty="0"/>
          </a:p>
        </p:txBody>
      </p:sp>
    </p:spTree>
    <p:extLst>
      <p:ext uri="{BB962C8B-B14F-4D97-AF65-F5344CB8AC3E}">
        <p14:creationId xmlns:p14="http://schemas.microsoft.com/office/powerpoint/2010/main" val="191116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Principle one is multiple means of representation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UDL encourages educators to present information in various formats to accommodate different learning styles and preferences. This can include using visuals, videos, audio recordings, and other multimedia tools. The principles of multiple means of representation ensure that all students can access and comprehend the content being taught.</a:t>
            </a: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This means we must understand our students.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effectively implement UDL l, it's crucial to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understand the diverse needs and preferences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our students. This can be achieved through ongoing assessment, student feedback, and communication with parents or guardians. To be successful, we must consider factors such as learning styles, strengths and challenges, cultural backgrounds, and individual goals. Differentiate instruction to meet individual students’ needs. Provide additional support, modifications, or extensions based on each student's abilities and goals. Incorporate small group instruction, one-on-one conferences, and peer tutoring. Adjust the pace, complexity, or scaffolding of lessons to accommodate diverse learners.</a:t>
            </a: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Integrate assistive technologies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into the classroom to support students with disabilities or learning differences these technologies can include text-to-speech software, screen readers, speech recognition tools, graphic organizers, or adaptive devices. Ensure that students have access to and are trained in using these tools effectively.</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dirty="0"/>
          </a:p>
        </p:txBody>
      </p:sp>
    </p:spTree>
    <p:extLst>
      <p:ext uri="{BB962C8B-B14F-4D97-AF65-F5344CB8AC3E}">
        <p14:creationId xmlns:p14="http://schemas.microsoft.com/office/powerpoint/2010/main" val="328214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Principle two is multiple means of action and expression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principle focuses on providing students with different options to demonstrate their understanding and knowledge. Students can choose from a range of activities such as written assignments, oral presentations, multimedia projects, or physical demonstrations. By offering multiple means of action and expression, UDL allows students to showcase their abilities in ways that align with their strengths and preferences. To achieve this, we must establish clear learning goals and communicate them to our students. We need to ensure that the goals are measurable, specific, and aligned with curriculum standards to allow for flexibility in how students achieve the pathways and options for demonstrating understanding.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4</a:t>
            </a:fld>
            <a:endParaRPr lang="en-US" dirty="0"/>
          </a:p>
        </p:txBody>
      </p:sp>
    </p:spTree>
    <p:extLst>
      <p:ext uri="{BB962C8B-B14F-4D97-AF65-F5344CB8AC3E}">
        <p14:creationId xmlns:p14="http://schemas.microsoft.com/office/powerpoint/2010/main" val="263856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Principle three is multiple means of engagement.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Engagement is crucial for effective learning.  UDL promotes the use of varied strategies to motivate and engage students. This can include incorporating real-life scenarios, interactive activities, gamification, collaborative projects, and providing choices and assignments or topics of study. By offering multiple means of engagement, UDL fosters a positive and inclusive learning environment that caters to the diverse interests and motivations of students. foster multiple means of engagement.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create a learning environment that motivates and engages students. Incorporate activities that tap into their interests, provide meaningful connections to real-life situations, and allow for collaboration and choice.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5</a:t>
            </a:fld>
            <a:endParaRPr lang="en-US" dirty="0"/>
          </a:p>
        </p:txBody>
      </p:sp>
    </p:spTree>
    <p:extLst>
      <p:ext uri="{BB962C8B-B14F-4D97-AF65-F5344CB8AC3E}">
        <p14:creationId xmlns:p14="http://schemas.microsoft.com/office/powerpoint/2010/main" val="141087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Universal design for learning is a framework that aims to provide equal access to learning for all students regardless of their abilities or learning styles. While UDL does not directly target specific areas of the brain, it aligns with principles of neurodiversity and recognizes that individuals have different cognitive drinks and preferences. UDL principles can support brain activation and engagement by creating a learning environment that accommodates various learning modalities and promotes critical thinking. When implementing UDL, different areas of the brain may be engaged depending on the specific learning activities and strategies employed.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multiple means of representation visual representations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visual information processing primarily engages the occipital lobes, which are responsible for processing visual stimuli,  while auditory information processing primarily engages the temporal lobes, which are involved in auditory perception and language processing.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Multiple means of action expression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During Written expression: writing involves the activation of multiple brain regions, including the frontal lobes responsible for executive functions, motor areas involved in fine motor control, and language centers such as the Broca’s and Wernicke’s area.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During oral expression:  Speaking and verbal expression engage various regions involving the language processing center, such as Broca’s and Wernicke’s areas as well as the motor areas responsible for speech production.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Multiple Means of Engagement: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During Active learning and problem-solving, students engage in active learning tasks and problem-solving activities, which can activate multiple brain regions, including the prefrontal cortex involved in executive functions, the parietal lobes responsible for spatial processing, and the hippocampus involved in memory formation and retrieval. Using multimedia resources and interactive tools may engage multi-sensory modalities simultaneously, activating various brain regions involved in sensory integration and information processing. It is important to note that the brain is highly interconnected and most cognitive processes involve the collaboration of multiple brain regions. UDL aims to create learning environments that activate and engage diverse neural pathways accommodating the different ways individuals process and understand information</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6</a:t>
            </a:fld>
            <a:endParaRPr lang="en-US" dirty="0"/>
          </a:p>
        </p:txBody>
      </p:sp>
    </p:spTree>
    <p:extLst>
      <p:ext uri="{BB962C8B-B14F-4D97-AF65-F5344CB8AC3E}">
        <p14:creationId xmlns:p14="http://schemas.microsoft.com/office/powerpoint/2010/main" val="11385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Creating a lesson using Universal design for learning involves six steps. </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Identify and clearly define the learning goals. The goals should be aligned with curriculum standards and should indicate the knowledge, skills, and attitudes students should acquire.</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Determine the assessment methods by deciding how you will measure student learning and understanding. Consider using a variety of assessment methods such as quizzes, projects, discussions presentations that cater to diverse student abilities and preferences.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Plan for multiple means of representation, which involves providing students with different ways to access and comprehend the information. Consider presenting content in various formats such as text, videos, visuals, or audio recordings to accommodate different learning styles and preferences.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Plan for multiple means of action and expression by creating opportunities for students to demonstrate their understanding in different ways. Allow for flexibility in how students can express their knowledge, such as through writing, speaking, drawing, or using technology. Provide options for scaffolding or support for students who may need it.</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Plan from multiple means of engagement by promoting student motivation and engagement design activities that cater to diverse interests and preferences. Offer choices and options to students, such as selecting topics or incorporating real-world examples to increase their sense of autonomy and relevance.</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Reflect and refine after implementing the lesson. Reflect on the effectiveness of the lesson and gather feedback from students. Use this feedback to refine and improve the lesson for future use. Continuously evaluate and adjust your instructional approach to ensure it meets the needs of all learners.</a:t>
            </a:r>
          </a:p>
          <a:p>
            <a:pPr marL="4572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By following these six steps, educators can create lessons that are accessible, flexible, and engaging for all students regardless of their learning styles, abilities, or backgrounds.</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7</a:t>
            </a:fld>
            <a:endParaRPr lang="en-US" dirty="0"/>
          </a:p>
        </p:txBody>
      </p:sp>
    </p:spTree>
    <p:extLst>
      <p:ext uri="{BB962C8B-B14F-4D97-AF65-F5344CB8AC3E}">
        <p14:creationId xmlns:p14="http://schemas.microsoft.com/office/powerpoint/2010/main" val="407005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a short video that explains how to use the six steps in lesson planning. </a:t>
            </a:r>
          </a:p>
        </p:txBody>
      </p:sp>
      <p:sp>
        <p:nvSpPr>
          <p:cNvPr id="4" name="Slide Number Placeholder 3"/>
          <p:cNvSpPr>
            <a:spLocks noGrp="1"/>
          </p:cNvSpPr>
          <p:nvPr>
            <p:ph type="sldNum" sz="quarter" idx="5"/>
          </p:nvPr>
        </p:nvSpPr>
        <p:spPr/>
        <p:txBody>
          <a:bodyPr/>
          <a:lstStyle/>
          <a:p>
            <a:fld id="{6DC51814-3B91-4036-94D2-3977634EE214}" type="slidenum">
              <a:rPr lang="en-US" smtClean="0"/>
              <a:t>8</a:t>
            </a:fld>
            <a:endParaRPr lang="en-US" dirty="0"/>
          </a:p>
        </p:txBody>
      </p:sp>
    </p:spTree>
    <p:extLst>
      <p:ext uri="{BB962C8B-B14F-4D97-AF65-F5344CB8AC3E}">
        <p14:creationId xmlns:p14="http://schemas.microsoft.com/office/powerpoint/2010/main" val="90870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effectively incorporate the UDL Framework into the classroom, we need to collaborate with other educators and specialists. We need to share resources, ideas, and strategies that have been effective in meeting diverse learners’ needs and then engage in Co- planning and team teaching to provide a more comprehensive and inclusive learning experience.</a:t>
            </a:r>
          </a:p>
          <a:p>
            <a:pPr marL="0" marR="0">
              <a:lnSpc>
                <a:spcPct val="107000"/>
              </a:lnSpc>
              <a:spcBef>
                <a:spcPts val="0"/>
              </a:spcBef>
              <a:spcAft>
                <a:spcPts val="800"/>
              </a:spcAft>
            </a:pPr>
            <a:r>
              <a:rPr lang="en-US" sz="1800" b="1" i="1"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UDL and Co-teaching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UDL and Co-teaching share a common goal of enhancing learning experiences for all students. When implemented together, they create a powerful synergy that supports inclusive education.</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9</a:t>
            </a:fld>
            <a:endParaRPr lang="en-US" dirty="0"/>
          </a:p>
        </p:txBody>
      </p:sp>
    </p:spTree>
    <p:extLst>
      <p:ext uri="{BB962C8B-B14F-4D97-AF65-F5344CB8AC3E}">
        <p14:creationId xmlns:p14="http://schemas.microsoft.com/office/powerpoint/2010/main" val="316775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UDL and Co-teaching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UDL and Co-teaching share a common goal of enhancing learning experiences for all students. When implemented together, they create a powerful synergy that supports inclusive education.</a:t>
            </a: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How UDL pairs with teen teaching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One shared responsibility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Co-teaching involves two or more teachers collaborating and sharing responsibilities.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UDLl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aligns well with co-teaching as it emphasizes collective effectiveness. By pooling resources, expertise, and ideas, team teachers can collaboratively plan and implement U DL strategies that address the need of all students.</a:t>
            </a: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2. diverse perspectives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Co-teaching often brings together educators with different backgrounds, skills, and teaching styles. UDL values and respects diversity both in terms of students and teachers. The diverse perspectives and complementary strengths of team teachers can enrich the UDL  implementation process, leading to more comprehensive and effective instruction.</a:t>
            </a: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3.  flexible instructional delivery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UDL encourages flexibility and instruction delivery to meet the needs of individual students. Co-teaching provides an ideal setting for incorporating UDL strategies, as teachers can divide instruction and adapt their approach based on student strengths and challenges. This flexibility enables students to receive personalized support while benefiting from a wider range of instructional methods and approaches. To provide multiple means of representation, we must present information and content in multiple formats to accommodate different learning styles and preferences. We can use visuals, audio recordings, videos, hands-on materials, and technology tools to enhance understanding. We can provide captions or transcripts for videos and offer text to speech options for written material.</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4. collaboration and professional development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Co-teaching fosters collaboration among educators and promotes ongoing professional development. UDL implementation requires continuous reflection, assessment, and the refinement of instructional practices. Through collaborative planning, reflection, and sharing of best practices, team teachers can deepen their understanding of UDL principles and refine their teaching strategies to better serve their students.</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10</a:t>
            </a:fld>
            <a:endParaRPr lang="en-US" dirty="0"/>
          </a:p>
        </p:txBody>
      </p:sp>
    </p:spTree>
    <p:extLst>
      <p:ext uri="{BB962C8B-B14F-4D97-AF65-F5344CB8AC3E}">
        <p14:creationId xmlns:p14="http://schemas.microsoft.com/office/powerpoint/2010/main" val="407321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hyperlink" Target="https://pixabay.com/en/school-students-education-teaching-2707947/" TargetMode="External"/><Relationship Id="rId5" Type="http://schemas.openxmlformats.org/officeDocument/2006/relationships/image" Target="../media/image19.png"/><Relationship Id="rId4" Type="http://schemas.openxmlformats.org/officeDocument/2006/relationships/hyperlink" Target="http://www.flickr.com/photos/gforsythe/852795074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3.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video" Target="https://www.youtube.com/embed/B5JWvCaXk-8?feature=oembed"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905625" y="332509"/>
            <a:ext cx="4986338" cy="4442691"/>
          </a:xfrm>
        </p:spPr>
        <p:txBody>
          <a:bodyPr anchor="t">
            <a:normAutofit/>
          </a:bodyPr>
          <a:lstStyle/>
          <a:p>
            <a:pPr algn="ctr"/>
            <a:r>
              <a:rPr lang="en-US" sz="3600" dirty="0">
                <a:effectLst/>
                <a:latin typeface="DM Sans 14pt ExtraBold" pitchFamily="2" charset="0"/>
                <a:ea typeface="MS Mincho" panose="02020609040205080304" pitchFamily="49" charset="-128"/>
              </a:rPr>
              <a:t>Synergetic Harmonic Eudemonia between Regular Ed and Special Education Teachers</a:t>
            </a:r>
            <a:r>
              <a:rPr lang="en-US" sz="3600" dirty="0">
                <a:effectLst/>
                <a:latin typeface="Times New Roman" panose="02020603050405020304" pitchFamily="18" charset="0"/>
                <a:ea typeface="MS Mincho" panose="02020609040205080304" pitchFamily="49" charset="-128"/>
              </a:rPr>
              <a:t> </a:t>
            </a:r>
            <a:endParaRPr lang="en-US" sz="3600" dirty="0"/>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p:txBody>
          <a:bodyPr/>
          <a:lstStyle/>
          <a:p>
            <a:r>
              <a:rPr lang="en-US" dirty="0">
                <a:latin typeface="DM Sans 14pt Thin" pitchFamily="2" charset="0"/>
              </a:rPr>
              <a:t>Presented by:</a:t>
            </a:r>
          </a:p>
          <a:p>
            <a:r>
              <a:rPr lang="en-US" dirty="0">
                <a:latin typeface="DM Sans 14pt Thin" pitchFamily="2" charset="0"/>
              </a:rPr>
              <a:t>Rhonda J Campbell M.Ed.</a:t>
            </a:r>
          </a:p>
        </p:txBody>
      </p:sp>
      <p:pic>
        <p:nvPicPr>
          <p:cNvPr id="8" name="Picture Placeholder 7" descr="People playing jigsaw puzzle">
            <a:extLst>
              <a:ext uri="{FF2B5EF4-FFF2-40B4-BE49-F238E27FC236}">
                <a16:creationId xmlns:a16="http://schemas.microsoft.com/office/drawing/2014/main" id="{4B3A899B-5C8F-628C-94F9-B51B3E36B88A}"/>
              </a:ext>
            </a:extLst>
          </p:cNvPr>
          <p:cNvPicPr>
            <a:picLocks noGrp="1" noChangeAspect="1"/>
          </p:cNvPicPr>
          <p:nvPr>
            <p:ph type="pic" sz="quarter" idx="10"/>
          </p:nvPr>
        </p:nvPicPr>
        <p:blipFill>
          <a:blip r:embed="rId2"/>
          <a:srcRect l="20671" r="20671"/>
          <a:stretch>
            <a:fillRect/>
          </a:stretch>
        </p:blipFill>
        <p:spPr/>
      </p:pic>
      <p:sp>
        <p:nvSpPr>
          <p:cNvPr id="2" name="TextBox 1">
            <a:extLst>
              <a:ext uri="{FF2B5EF4-FFF2-40B4-BE49-F238E27FC236}">
                <a16:creationId xmlns:a16="http://schemas.microsoft.com/office/drawing/2014/main" id="{77731B22-B42D-6C9D-EC4C-C4B7EE1AA04C}"/>
              </a:ext>
            </a:extLst>
          </p:cNvPr>
          <p:cNvSpPr txBox="1"/>
          <p:nvPr/>
        </p:nvSpPr>
        <p:spPr>
          <a:xfrm>
            <a:off x="7589519" y="3541222"/>
            <a:ext cx="3866764" cy="400110"/>
          </a:xfrm>
          <a:prstGeom prst="rect">
            <a:avLst/>
          </a:prstGeom>
          <a:noFill/>
        </p:spPr>
        <p:txBody>
          <a:bodyPr wrap="none" rtlCol="0">
            <a:spAutoFit/>
          </a:bodyPr>
          <a:lstStyle/>
          <a:p>
            <a:r>
              <a:rPr lang="en-US" sz="2000" dirty="0">
                <a:solidFill>
                  <a:schemeClr val="bg2"/>
                </a:solidFill>
                <a:latin typeface="DM Sans 14pt ExtraBold" pitchFamily="2" charset="0"/>
              </a:rPr>
              <a:t>Universal Design for Learning</a:t>
            </a:r>
          </a:p>
        </p:txBody>
      </p:sp>
    </p:spTree>
    <p:extLst>
      <p:ext uri="{BB962C8B-B14F-4D97-AF65-F5344CB8AC3E}">
        <p14:creationId xmlns:p14="http://schemas.microsoft.com/office/powerpoint/2010/main" val="288735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a:xfrm>
            <a:off x="-4281486" y="2593789"/>
            <a:ext cx="17356430" cy="717939"/>
          </a:xfrm>
        </p:spPr>
        <p:txBody>
          <a:bodyPr/>
          <a:lstStyle/>
          <a:p>
            <a:r>
              <a:rPr lang="en-US" dirty="0">
                <a:latin typeface="DM Sans 14pt ExtraBold" pitchFamily="2" charset="0"/>
              </a:rPr>
              <a:t>UDL and Co-Teaching</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10</a:t>
            </a:fld>
            <a:endParaRPr lang="en-US" dirty="0"/>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a:xfrm>
            <a:off x="4126731" y="3728862"/>
            <a:ext cx="5582064" cy="518457"/>
          </a:xfrm>
        </p:spPr>
        <p:txBody>
          <a:bodyPr/>
          <a:lstStyle/>
          <a:p>
            <a:r>
              <a:rPr lang="en-US" dirty="0">
                <a:latin typeface="DM Sans 14pt ExtraBold" pitchFamily="2" charset="0"/>
              </a:rPr>
              <a:t>How UDL pairs with co-teaching</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4357549" y="4247319"/>
            <a:ext cx="5582064" cy="1953455"/>
          </a:xfrm>
        </p:spPr>
        <p:txBody>
          <a:bodyPr/>
          <a:lstStyle/>
          <a:p>
            <a:r>
              <a:rPr lang="en-US" dirty="0">
                <a:latin typeface="DM Sans 14pt Medium" pitchFamily="2" charset="0"/>
              </a:rPr>
              <a:t>Shared responsibility</a:t>
            </a:r>
          </a:p>
          <a:p>
            <a:r>
              <a:rPr lang="en-US" dirty="0">
                <a:latin typeface="DM Sans 14pt Medium" pitchFamily="2" charset="0"/>
              </a:rPr>
              <a:t>Diverse Perspectives</a:t>
            </a:r>
          </a:p>
          <a:p>
            <a:r>
              <a:rPr lang="en-US" dirty="0">
                <a:latin typeface="DM Sans 14pt Medium" pitchFamily="2" charset="0"/>
              </a:rPr>
              <a:t>Flexible instructional delivery</a:t>
            </a:r>
          </a:p>
          <a:p>
            <a:r>
              <a:rPr lang="en-US" dirty="0">
                <a:latin typeface="DM Sans 14pt Medium" pitchFamily="2" charset="0"/>
              </a:rPr>
              <a:t>Collaboration and professional development</a:t>
            </a:r>
          </a:p>
        </p:txBody>
      </p:sp>
      <p:pic>
        <p:nvPicPr>
          <p:cNvPr id="2050" name="Picture 2">
            <a:extLst>
              <a:ext uri="{FF2B5EF4-FFF2-40B4-BE49-F238E27FC236}">
                <a16:creationId xmlns:a16="http://schemas.microsoft.com/office/drawing/2014/main" id="{25F25B07-59F4-3E63-639D-2021F30EA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1" y="233563"/>
            <a:ext cx="4469174" cy="33518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5062355-3E1D-242B-13C5-6F2CF3C41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727" y="233562"/>
            <a:ext cx="4469173" cy="335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6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p:txBody>
          <a:bodyPr/>
          <a:lstStyle/>
          <a:p>
            <a:r>
              <a:rPr lang="en-US" dirty="0">
                <a:latin typeface="DM Sans 14pt ExtraBold" pitchFamily="2" charset="0"/>
              </a:rPr>
              <a:t>Pulling it all together</a:t>
            </a:r>
          </a:p>
        </p:txBody>
      </p:sp>
      <p:sp>
        <p:nvSpPr>
          <p:cNvPr id="11" name="Text Placeholder 10">
            <a:extLst>
              <a:ext uri="{FF2B5EF4-FFF2-40B4-BE49-F238E27FC236}">
                <a16:creationId xmlns:a16="http://schemas.microsoft.com/office/drawing/2014/main" id="{901B6E4D-6942-45C5-99A9-6B769E8902BD}"/>
              </a:ext>
            </a:extLst>
          </p:cNvPr>
          <p:cNvSpPr>
            <a:spLocks noGrp="1"/>
          </p:cNvSpPr>
          <p:nvPr>
            <p:ph type="body" sz="quarter" idx="18"/>
          </p:nvPr>
        </p:nvSpPr>
        <p:spPr/>
        <p:txBody>
          <a:bodyPr anchor="ctr"/>
          <a:lstStyle/>
          <a:p>
            <a:r>
              <a:rPr lang="en-US" dirty="0">
                <a:latin typeface="DM Sans 14pt Medium" pitchFamily="2" charset="0"/>
              </a:rPr>
              <a:t>Universal Design for Learning</a:t>
            </a:r>
          </a:p>
        </p:txBody>
      </p:sp>
      <p:sp>
        <p:nvSpPr>
          <p:cNvPr id="12" name="Text Placeholder 11">
            <a:extLst>
              <a:ext uri="{FF2B5EF4-FFF2-40B4-BE49-F238E27FC236}">
                <a16:creationId xmlns:a16="http://schemas.microsoft.com/office/drawing/2014/main" id="{7D269992-EA9D-41F6-85C3-B78921847100}"/>
              </a:ext>
            </a:extLst>
          </p:cNvPr>
          <p:cNvSpPr>
            <a:spLocks noGrp="1"/>
          </p:cNvSpPr>
          <p:nvPr>
            <p:ph type="body" sz="quarter" idx="19"/>
          </p:nvPr>
        </p:nvSpPr>
        <p:spPr/>
        <p:txBody>
          <a:bodyPr anchor="ctr"/>
          <a:lstStyle/>
          <a:p>
            <a:r>
              <a:rPr lang="en-US" dirty="0">
                <a:latin typeface="DM Sans 14pt Medium" pitchFamily="2" charset="0"/>
              </a:rPr>
              <a:t>Co-Teaching</a:t>
            </a:r>
          </a:p>
          <a:p>
            <a:endParaRPr lang="en-US" dirty="0"/>
          </a:p>
        </p:txBody>
      </p:sp>
      <p:sp>
        <p:nvSpPr>
          <p:cNvPr id="13" name="Text Placeholder 12">
            <a:extLst>
              <a:ext uri="{FF2B5EF4-FFF2-40B4-BE49-F238E27FC236}">
                <a16:creationId xmlns:a16="http://schemas.microsoft.com/office/drawing/2014/main" id="{6DFAA7E0-5467-48C2-A0A1-08FFCDD0AB29}"/>
              </a:ext>
            </a:extLst>
          </p:cNvPr>
          <p:cNvSpPr>
            <a:spLocks noGrp="1"/>
          </p:cNvSpPr>
          <p:nvPr>
            <p:ph type="body" sz="quarter" idx="20"/>
          </p:nvPr>
        </p:nvSpPr>
        <p:spPr/>
        <p:txBody>
          <a:bodyPr anchor="ctr"/>
          <a:lstStyle/>
          <a:p>
            <a:r>
              <a:rPr lang="en-US" dirty="0">
                <a:latin typeface="DM Sans 14pt Medium" pitchFamily="2" charset="0"/>
              </a:rPr>
              <a:t>Bolman and Deal’s Frames with Eudemonia</a:t>
            </a:r>
          </a:p>
        </p:txBody>
      </p:sp>
      <p:sp>
        <p:nvSpPr>
          <p:cNvPr id="14" name="Text Placeholder 13">
            <a:extLst>
              <a:ext uri="{FF2B5EF4-FFF2-40B4-BE49-F238E27FC236}">
                <a16:creationId xmlns:a16="http://schemas.microsoft.com/office/drawing/2014/main" id="{26CD0F95-69FE-4CD4-B47D-11711D394220}"/>
              </a:ext>
            </a:extLst>
          </p:cNvPr>
          <p:cNvSpPr>
            <a:spLocks noGrp="1"/>
          </p:cNvSpPr>
          <p:nvPr>
            <p:ph type="body" sz="quarter" idx="21"/>
          </p:nvPr>
        </p:nvSpPr>
        <p:spPr/>
        <p:txBody>
          <a:bodyPr anchor="ctr"/>
          <a:lstStyle/>
          <a:p>
            <a:r>
              <a:rPr lang="en-US" dirty="0">
                <a:latin typeface="DM Sans 14pt Medium" pitchFamily="2" charset="0"/>
              </a:rPr>
              <a:t>Co-plan with special ed and related services</a:t>
            </a:r>
          </a:p>
        </p:txBody>
      </p:sp>
      <p:sp>
        <p:nvSpPr>
          <p:cNvPr id="2" name="Slide Number Placeholder 1">
            <a:extLst>
              <a:ext uri="{FF2B5EF4-FFF2-40B4-BE49-F238E27FC236}">
                <a16:creationId xmlns:a16="http://schemas.microsoft.com/office/drawing/2014/main" id="{7EAB17F8-59B5-4C93-9884-D30446299CA5}"/>
              </a:ext>
            </a:extLst>
          </p:cNvPr>
          <p:cNvSpPr>
            <a:spLocks noGrp="1"/>
          </p:cNvSpPr>
          <p:nvPr>
            <p:ph type="sldNum" sz="quarter" idx="12"/>
          </p:nvPr>
        </p:nvSpPr>
        <p:spPr/>
        <p:txBody>
          <a:bodyPr/>
          <a:lstStyle/>
          <a:p>
            <a:fld id="{03DC2DEF-D2FE-4B45-ABA4-9F153FD1C98A}" type="slidenum">
              <a:rPr lang="en-US" smtClean="0"/>
              <a:t>11</a:t>
            </a:fld>
            <a:endParaRPr lang="en-US" dirty="0"/>
          </a:p>
        </p:txBody>
      </p:sp>
      <p:pic>
        <p:nvPicPr>
          <p:cNvPr id="17" name="Picture Placeholder 16" descr="A diagram of a universal design for learning&#10;&#10;Description automatically generated">
            <a:extLst>
              <a:ext uri="{FF2B5EF4-FFF2-40B4-BE49-F238E27FC236}">
                <a16:creationId xmlns:a16="http://schemas.microsoft.com/office/drawing/2014/main" id="{3935A642-6800-17EB-BFA2-C2412058F5A0}"/>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4659" r="4659"/>
          <a:stretch>
            <a:fillRect/>
          </a:stretch>
        </p:blipFill>
        <p:spPr>
          <a:xfrm>
            <a:off x="519815" y="1409130"/>
            <a:ext cx="2467640" cy="2040905"/>
          </a:xfrm>
        </p:spPr>
      </p:pic>
      <p:pic>
        <p:nvPicPr>
          <p:cNvPr id="19" name="Picture Placeholder 18" descr="A person and person looking at something&#10;&#10;Description automatically generated">
            <a:extLst>
              <a:ext uri="{FF2B5EF4-FFF2-40B4-BE49-F238E27FC236}">
                <a16:creationId xmlns:a16="http://schemas.microsoft.com/office/drawing/2014/main" id="{DD7CBEF3-1E90-5845-2D04-7CF587616892}"/>
              </a:ext>
            </a:extLst>
          </p:cNvPr>
          <p:cNvPicPr>
            <a:picLocks noGrp="1" noChangeAspect="1"/>
          </p:cNvPicPr>
          <p:nvPr>
            <p:ph type="pic" sz="quarter" idx="14"/>
          </p:nvPr>
        </p:nvPicPr>
        <p:blipFill>
          <a:blip r:embed="rId5">
            <a:extLst>
              <a:ext uri="{837473B0-CC2E-450A-ABE3-18F120FF3D39}">
                <a1611:picAttrSrcUrl xmlns:a1611="http://schemas.microsoft.com/office/drawing/2016/11/main" r:id="rId6"/>
              </a:ext>
            </a:extLst>
          </a:blip>
          <a:srcRect t="606" b="606"/>
          <a:stretch>
            <a:fillRect/>
          </a:stretch>
        </p:blipFill>
        <p:spPr/>
      </p:pic>
      <p:sp>
        <p:nvSpPr>
          <p:cNvPr id="15" name="Picture Placeholder 14">
            <a:extLst>
              <a:ext uri="{FF2B5EF4-FFF2-40B4-BE49-F238E27FC236}">
                <a16:creationId xmlns:a16="http://schemas.microsoft.com/office/drawing/2014/main" id="{B45D717B-2C22-CD2D-2FC1-3BA48FC6F13B}"/>
              </a:ext>
            </a:extLst>
          </p:cNvPr>
          <p:cNvSpPr>
            <a:spLocks noGrp="1"/>
          </p:cNvSpPr>
          <p:nvPr>
            <p:ph type="pic" sz="quarter" idx="17"/>
          </p:nvPr>
        </p:nvSpPr>
        <p:spPr/>
      </p:sp>
      <p:sp>
        <p:nvSpPr>
          <p:cNvPr id="29" name="Flowchart: Connector 28">
            <a:extLst>
              <a:ext uri="{FF2B5EF4-FFF2-40B4-BE49-F238E27FC236}">
                <a16:creationId xmlns:a16="http://schemas.microsoft.com/office/drawing/2014/main" id="{44A82B92-57C9-E7BE-3731-5232E11C93D6}"/>
              </a:ext>
            </a:extLst>
          </p:cNvPr>
          <p:cNvSpPr/>
          <p:nvPr/>
        </p:nvSpPr>
        <p:spPr>
          <a:xfrm>
            <a:off x="6361271" y="1315434"/>
            <a:ext cx="2336800" cy="2228295"/>
          </a:xfrm>
          <a:prstGeom prst="flowChartConnecto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t>
            </a:r>
          </a:p>
        </p:txBody>
      </p:sp>
      <p:cxnSp>
        <p:nvCxnSpPr>
          <p:cNvPr id="31" name="Straight Connector 30">
            <a:extLst>
              <a:ext uri="{FF2B5EF4-FFF2-40B4-BE49-F238E27FC236}">
                <a16:creationId xmlns:a16="http://schemas.microsoft.com/office/drawing/2014/main" id="{0E07C451-DD25-C667-840F-F1C158CD42AD}"/>
              </a:ext>
            </a:extLst>
          </p:cNvPr>
          <p:cNvCxnSpPr>
            <a:cxnSpLocks/>
            <a:stCxn id="29" idx="0"/>
            <a:endCxn id="29" idx="4"/>
          </p:cNvCxnSpPr>
          <p:nvPr/>
        </p:nvCxnSpPr>
        <p:spPr>
          <a:xfrm>
            <a:off x="7529671" y="1315434"/>
            <a:ext cx="0" cy="2228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901DBE-9152-8A25-F284-9DBF4E67E49B}"/>
              </a:ext>
            </a:extLst>
          </p:cNvPr>
          <p:cNvCxnSpPr>
            <a:cxnSpLocks/>
          </p:cNvCxnSpPr>
          <p:nvPr/>
        </p:nvCxnSpPr>
        <p:spPr>
          <a:xfrm flipH="1">
            <a:off x="6509450" y="2481310"/>
            <a:ext cx="23368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ECB5B44-7058-E5DF-7D59-0C68B7FF7350}"/>
              </a:ext>
            </a:extLst>
          </p:cNvPr>
          <p:cNvSpPr txBox="1"/>
          <p:nvPr/>
        </p:nvSpPr>
        <p:spPr>
          <a:xfrm>
            <a:off x="6361271" y="2025412"/>
            <a:ext cx="1075936" cy="369332"/>
          </a:xfrm>
          <a:prstGeom prst="rect">
            <a:avLst/>
          </a:prstGeom>
          <a:noFill/>
        </p:spPr>
        <p:txBody>
          <a:bodyPr wrap="none" rtlCol="0">
            <a:spAutoFit/>
          </a:bodyPr>
          <a:lstStyle/>
          <a:p>
            <a:r>
              <a:rPr lang="en-US" b="1" dirty="0">
                <a:latin typeface="DM Sans 14pt SemiBold" pitchFamily="2" charset="0"/>
              </a:rPr>
              <a:t>Political</a:t>
            </a:r>
          </a:p>
        </p:txBody>
      </p:sp>
      <p:sp>
        <p:nvSpPr>
          <p:cNvPr id="37" name="TextBox 36">
            <a:extLst>
              <a:ext uri="{FF2B5EF4-FFF2-40B4-BE49-F238E27FC236}">
                <a16:creationId xmlns:a16="http://schemas.microsoft.com/office/drawing/2014/main" id="{7D826744-22F6-8FF6-4A5D-A915FE7E53B1}"/>
              </a:ext>
            </a:extLst>
          </p:cNvPr>
          <p:cNvSpPr txBox="1"/>
          <p:nvPr/>
        </p:nvSpPr>
        <p:spPr>
          <a:xfrm>
            <a:off x="7512800" y="2020784"/>
            <a:ext cx="1308371" cy="369332"/>
          </a:xfrm>
          <a:prstGeom prst="rect">
            <a:avLst/>
          </a:prstGeom>
          <a:noFill/>
        </p:spPr>
        <p:txBody>
          <a:bodyPr wrap="none" rtlCol="0">
            <a:spAutoFit/>
          </a:bodyPr>
          <a:lstStyle/>
          <a:p>
            <a:r>
              <a:rPr lang="en-US" dirty="0">
                <a:latin typeface="DM Sans 14pt SemiBold" pitchFamily="2" charset="0"/>
              </a:rPr>
              <a:t>Structural</a:t>
            </a:r>
          </a:p>
        </p:txBody>
      </p:sp>
      <p:sp>
        <p:nvSpPr>
          <p:cNvPr id="38" name="TextBox 37">
            <a:extLst>
              <a:ext uri="{FF2B5EF4-FFF2-40B4-BE49-F238E27FC236}">
                <a16:creationId xmlns:a16="http://schemas.microsoft.com/office/drawing/2014/main" id="{530D8E62-B984-2F65-6523-9164CC96F5BE}"/>
              </a:ext>
            </a:extLst>
          </p:cNvPr>
          <p:cNvSpPr txBox="1"/>
          <p:nvPr/>
        </p:nvSpPr>
        <p:spPr>
          <a:xfrm>
            <a:off x="7589074" y="2560155"/>
            <a:ext cx="1415772" cy="646331"/>
          </a:xfrm>
          <a:prstGeom prst="rect">
            <a:avLst/>
          </a:prstGeom>
          <a:noFill/>
        </p:spPr>
        <p:txBody>
          <a:bodyPr wrap="none" rtlCol="0">
            <a:spAutoFit/>
          </a:bodyPr>
          <a:lstStyle/>
          <a:p>
            <a:r>
              <a:rPr lang="en-US" dirty="0">
                <a:latin typeface="DM Sans 14pt SemiBold" pitchFamily="2" charset="0"/>
              </a:rPr>
              <a:t>Human</a:t>
            </a:r>
          </a:p>
          <a:p>
            <a:r>
              <a:rPr lang="en-US" dirty="0">
                <a:latin typeface="DM Sans 14pt SemiBold" pitchFamily="2" charset="0"/>
              </a:rPr>
              <a:t> Resources</a:t>
            </a:r>
          </a:p>
        </p:txBody>
      </p:sp>
      <p:sp>
        <p:nvSpPr>
          <p:cNvPr id="39" name="TextBox 38">
            <a:extLst>
              <a:ext uri="{FF2B5EF4-FFF2-40B4-BE49-F238E27FC236}">
                <a16:creationId xmlns:a16="http://schemas.microsoft.com/office/drawing/2014/main" id="{AEE1A854-36F8-1307-E232-077FA049F804}"/>
              </a:ext>
            </a:extLst>
          </p:cNvPr>
          <p:cNvSpPr txBox="1"/>
          <p:nvPr/>
        </p:nvSpPr>
        <p:spPr>
          <a:xfrm>
            <a:off x="6420674" y="2668252"/>
            <a:ext cx="1217000" cy="369332"/>
          </a:xfrm>
          <a:prstGeom prst="rect">
            <a:avLst/>
          </a:prstGeom>
          <a:noFill/>
        </p:spPr>
        <p:txBody>
          <a:bodyPr wrap="none" rtlCol="0">
            <a:spAutoFit/>
          </a:bodyPr>
          <a:lstStyle/>
          <a:p>
            <a:r>
              <a:rPr lang="en-US" dirty="0">
                <a:latin typeface="DM Sans 14pt SemiBold" pitchFamily="2" charset="0"/>
              </a:rPr>
              <a:t>Symbolic</a:t>
            </a:r>
          </a:p>
        </p:txBody>
      </p:sp>
      <p:sp>
        <p:nvSpPr>
          <p:cNvPr id="42" name="TextBox 41">
            <a:extLst>
              <a:ext uri="{FF2B5EF4-FFF2-40B4-BE49-F238E27FC236}">
                <a16:creationId xmlns:a16="http://schemas.microsoft.com/office/drawing/2014/main" id="{445B1DCD-9C2C-441B-8FAD-30D8905C404B}"/>
              </a:ext>
            </a:extLst>
          </p:cNvPr>
          <p:cNvSpPr txBox="1"/>
          <p:nvPr/>
        </p:nvSpPr>
        <p:spPr>
          <a:xfrm>
            <a:off x="6899239" y="2297398"/>
            <a:ext cx="1426994" cy="369332"/>
          </a:xfrm>
          <a:prstGeom prst="rect">
            <a:avLst/>
          </a:prstGeom>
          <a:noFill/>
        </p:spPr>
        <p:txBody>
          <a:bodyPr wrap="none" rtlCol="0">
            <a:spAutoFit/>
          </a:bodyPr>
          <a:lstStyle/>
          <a:p>
            <a:r>
              <a:rPr lang="en-US" dirty="0">
                <a:solidFill>
                  <a:schemeClr val="accent6"/>
                </a:solidFill>
                <a:latin typeface="DM Sans 14pt SemiBold" pitchFamily="2" charset="0"/>
              </a:rPr>
              <a:t>Eudemonia</a:t>
            </a:r>
          </a:p>
        </p:txBody>
      </p:sp>
    </p:spTree>
    <p:extLst>
      <p:ext uri="{BB962C8B-B14F-4D97-AF65-F5344CB8AC3E}">
        <p14:creationId xmlns:p14="http://schemas.microsoft.com/office/powerpoint/2010/main" val="103994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r>
              <a:rPr lang="en-US" dirty="0"/>
              <a:t>Slide Title</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12</a:t>
            </a:fld>
            <a:endParaRPr lang="en-US" dirty="0"/>
          </a:p>
        </p:txBody>
      </p:sp>
      <p:pic>
        <p:nvPicPr>
          <p:cNvPr id="29" name="Picture Placeholder 28">
            <a:extLst>
              <a:ext uri="{FF2B5EF4-FFF2-40B4-BE49-F238E27FC236}">
                <a16:creationId xmlns:a16="http://schemas.microsoft.com/office/drawing/2014/main" id="{8D53E665-9B7D-413E-815E-AF0082AFF105}"/>
              </a:ext>
              <a:ext uri="{C183D7F6-B498-43B3-948B-1728B52AA6E4}">
                <adec:decorative xmlns:adec="http://schemas.microsoft.com/office/drawing/2017/decorative" val="1"/>
              </a:ext>
            </a:extLst>
          </p:cNvPr>
          <p:cNvPicPr>
            <a:picLocks noGrp="1" noChangeAspect="1"/>
          </p:cNvPicPr>
          <p:nvPr>
            <p:ph type="pic" sz="quarter" idx="23"/>
          </p:nvPr>
        </p:nvPicPr>
        <p:blipFill rotWithShape="1">
          <a:blip r:embed="rId2" cstate="screen">
            <a:grayscl/>
            <a:extLst>
              <a:ext uri="{28A0092B-C50C-407E-A947-70E740481C1C}">
                <a14:useLocalDpi xmlns:a14="http://schemas.microsoft.com/office/drawing/2010/main"/>
              </a:ext>
            </a:extLst>
          </a:blip>
          <a:srcRect r="8741" b="8742"/>
          <a:stretch/>
        </p:blipFill>
        <p:spPr>
          <a:xfrm>
            <a:off x="9301294" y="1761485"/>
            <a:ext cx="2494721" cy="2226366"/>
          </a:xfrm>
        </p:spPr>
      </p:pic>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a:lstStyle/>
          <a:p>
            <a:r>
              <a:rPr lang="en-US" dirty="0"/>
              <a:t>Lorem Ipsum</a:t>
            </a:r>
          </a:p>
        </p:txBody>
      </p:sp>
      <p:sp>
        <p:nvSpPr>
          <p:cNvPr id="18" name="Text Placeholder 17">
            <a:extLst>
              <a:ext uri="{FF2B5EF4-FFF2-40B4-BE49-F238E27FC236}">
                <a16:creationId xmlns:a16="http://schemas.microsoft.com/office/drawing/2014/main" id="{6EBA6953-980C-4C61-AFA3-018201F6E289}"/>
              </a:ext>
            </a:extLst>
          </p:cNvPr>
          <p:cNvSpPr>
            <a:spLocks noGrp="1"/>
          </p:cNvSpPr>
          <p:nvPr>
            <p:ph type="body" sz="quarter" idx="24"/>
          </p:nvPr>
        </p:nvSpPr>
        <p:spPr/>
        <p:txBody>
          <a:bodyPr/>
          <a:lstStyle/>
          <a:p>
            <a:r>
              <a:rPr lang="en-US" dirty="0"/>
              <a:t>Lorem ipsum dolor sit amet</a:t>
            </a:r>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a:lstStyle/>
          <a:p>
            <a:r>
              <a:rPr lang="en-US" dirty="0"/>
              <a:t>Lorem Ipsum</a:t>
            </a:r>
          </a:p>
        </p:txBody>
      </p:sp>
      <p:sp>
        <p:nvSpPr>
          <p:cNvPr id="20" name="Text Placeholder 19">
            <a:extLst>
              <a:ext uri="{FF2B5EF4-FFF2-40B4-BE49-F238E27FC236}">
                <a16:creationId xmlns:a16="http://schemas.microsoft.com/office/drawing/2014/main" id="{7E61202C-1274-459A-A89D-C23AE8A261C7}"/>
              </a:ext>
            </a:extLst>
          </p:cNvPr>
          <p:cNvSpPr>
            <a:spLocks noGrp="1"/>
          </p:cNvSpPr>
          <p:nvPr>
            <p:ph type="body" sz="quarter" idx="26"/>
          </p:nvPr>
        </p:nvSpPr>
        <p:spPr/>
        <p:txBody>
          <a:bodyPr/>
          <a:lstStyle/>
          <a:p>
            <a:r>
              <a:rPr lang="en-US" dirty="0"/>
              <a:t>Lorem ipsum dolor sit amet</a:t>
            </a:r>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a:lstStyle/>
          <a:p>
            <a:r>
              <a:rPr lang="en-US" dirty="0"/>
              <a:t>Lorem Ipsum</a:t>
            </a:r>
          </a:p>
        </p:txBody>
      </p:sp>
      <p:sp>
        <p:nvSpPr>
          <p:cNvPr id="22" name="Text Placeholder 21">
            <a:extLst>
              <a:ext uri="{FF2B5EF4-FFF2-40B4-BE49-F238E27FC236}">
                <a16:creationId xmlns:a16="http://schemas.microsoft.com/office/drawing/2014/main" id="{6E82B8CE-8692-4360-9A23-C2348C7B858B}"/>
              </a:ext>
            </a:extLst>
          </p:cNvPr>
          <p:cNvSpPr>
            <a:spLocks noGrp="1"/>
          </p:cNvSpPr>
          <p:nvPr>
            <p:ph type="body" sz="quarter" idx="28"/>
          </p:nvPr>
        </p:nvSpPr>
        <p:spPr/>
        <p:txBody>
          <a:bodyPr/>
          <a:lstStyle/>
          <a:p>
            <a:r>
              <a:rPr lang="en-US" dirty="0"/>
              <a:t>Lorem ipsum dolor sit amet</a:t>
            </a:r>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a:lstStyle/>
          <a:p>
            <a:r>
              <a:rPr lang="en-US" dirty="0"/>
              <a:t>Lorem Ipsum</a:t>
            </a:r>
          </a:p>
        </p:txBody>
      </p:sp>
      <p:sp>
        <p:nvSpPr>
          <p:cNvPr id="24" name="Text Placeholder 23">
            <a:extLst>
              <a:ext uri="{FF2B5EF4-FFF2-40B4-BE49-F238E27FC236}">
                <a16:creationId xmlns:a16="http://schemas.microsoft.com/office/drawing/2014/main" id="{A7CB8132-D875-4ED5-9967-5C58F21B10E3}"/>
              </a:ext>
            </a:extLst>
          </p:cNvPr>
          <p:cNvSpPr>
            <a:spLocks noGrp="1"/>
          </p:cNvSpPr>
          <p:nvPr>
            <p:ph type="body" sz="quarter" idx="30"/>
          </p:nvPr>
        </p:nvSpPr>
        <p:spPr/>
        <p:txBody>
          <a:bodyPr/>
          <a:lstStyle/>
          <a:p>
            <a:r>
              <a:rPr lang="en-US" dirty="0"/>
              <a:t>Lorem ipsum dolor sit amet</a:t>
            </a:r>
          </a:p>
        </p:txBody>
      </p:sp>
      <p:pic>
        <p:nvPicPr>
          <p:cNvPr id="25" name="Picture Placeholder 24" descr="A person giving pose&#10;&#10;">
            <a:extLst>
              <a:ext uri="{FF2B5EF4-FFF2-40B4-BE49-F238E27FC236}">
                <a16:creationId xmlns:a16="http://schemas.microsoft.com/office/drawing/2014/main" id="{104C104E-9EBC-4154-906F-14A298E9EF2E}"/>
              </a:ext>
            </a:extLst>
          </p:cNvPr>
          <p:cNvPicPr>
            <a:picLocks noGrp="1" noChangeAspect="1"/>
          </p:cNvPicPr>
          <p:nvPr>
            <p:ph type="pic" sz="quarter" idx="13"/>
          </p:nvPr>
        </p:nvPicPr>
        <p:blipFill rotWithShape="1">
          <a:blip r:embed="rId3" cstate="screen">
            <a:grayscl/>
            <a:extLst>
              <a:ext uri="{28A0092B-C50C-407E-A947-70E740481C1C}">
                <a14:useLocalDpi xmlns:a14="http://schemas.microsoft.com/office/drawing/2010/main"/>
              </a:ext>
            </a:extLst>
          </a:blip>
          <a:srcRect/>
          <a:stretch/>
        </p:blipFill>
        <p:spPr>
          <a:xfrm>
            <a:off x="466725" y="1762125"/>
            <a:ext cx="2495550" cy="2225675"/>
          </a:xfrm>
          <a:prstGeom prst="rect">
            <a:avLst/>
          </a:prstGeom>
        </p:spPr>
      </p:pic>
      <p:pic>
        <p:nvPicPr>
          <p:cNvPr id="26" name="Picture Placeholder 25" descr="A person looking at the camera&#10;&#10;">
            <a:extLst>
              <a:ext uri="{FF2B5EF4-FFF2-40B4-BE49-F238E27FC236}">
                <a16:creationId xmlns:a16="http://schemas.microsoft.com/office/drawing/2014/main" id="{B12E57E0-F016-4B3F-9126-3A11698F325D}"/>
              </a:ext>
            </a:extLst>
          </p:cNvPr>
          <p:cNvPicPr>
            <a:picLocks noGrp="1" noChangeAspect="1"/>
          </p:cNvPicPr>
          <p:nvPr>
            <p:ph type="pic" sz="quarter" idx="21"/>
          </p:nvPr>
        </p:nvPicPr>
        <p:blipFill rotWithShape="1">
          <a:blip r:embed="rId4" cstate="screen">
            <a:grayscl/>
            <a:extLst>
              <a:ext uri="{28A0092B-C50C-407E-A947-70E740481C1C}">
                <a14:useLocalDpi xmlns:a14="http://schemas.microsoft.com/office/drawing/2010/main"/>
              </a:ext>
            </a:extLst>
          </a:blip>
          <a:srcRect/>
          <a:stretch/>
        </p:blipFill>
        <p:spPr>
          <a:xfrm>
            <a:off x="3411538" y="1762125"/>
            <a:ext cx="2495550" cy="2225675"/>
          </a:xfrm>
          <a:prstGeom prst="rect">
            <a:avLst/>
          </a:prstGeom>
        </p:spPr>
      </p:pic>
      <p:pic>
        <p:nvPicPr>
          <p:cNvPr id="27" name="Picture Placeholder 26" descr="Male ">
            <a:extLst>
              <a:ext uri="{FF2B5EF4-FFF2-40B4-BE49-F238E27FC236}">
                <a16:creationId xmlns:a16="http://schemas.microsoft.com/office/drawing/2014/main" id="{F5B38C71-905C-4A1A-97EF-31546F4BF602}"/>
              </a:ext>
            </a:extLst>
          </p:cNvPr>
          <p:cNvPicPr>
            <a:picLocks noGrp="1" noChangeAspect="1"/>
          </p:cNvPicPr>
          <p:nvPr>
            <p:ph type="pic" sz="quarter" idx="22"/>
          </p:nvPr>
        </p:nvPicPr>
        <p:blipFill rotWithShape="1">
          <a:blip r:embed="rId5" cstate="screen">
            <a:grayscl/>
            <a:extLst>
              <a:ext uri="{28A0092B-C50C-407E-A947-70E740481C1C}">
                <a14:useLocalDpi xmlns:a14="http://schemas.microsoft.com/office/drawing/2010/main"/>
              </a:ext>
            </a:extLst>
          </a:blip>
          <a:srcRect/>
          <a:stretch/>
        </p:blipFill>
        <p:spPr>
          <a:xfrm>
            <a:off x="6356350" y="1762125"/>
            <a:ext cx="2495550" cy="2225675"/>
          </a:xfrm>
          <a:prstGeom prst="rect">
            <a:avLst/>
          </a:prstGeom>
        </p:spPr>
      </p:pic>
    </p:spTree>
    <p:extLst>
      <p:ext uri="{BB962C8B-B14F-4D97-AF65-F5344CB8AC3E}">
        <p14:creationId xmlns:p14="http://schemas.microsoft.com/office/powerpoint/2010/main" val="297104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C00B059-8249-401E-BECD-DC838B36F9FB}"/>
              </a:ext>
            </a:extLst>
          </p:cNvPr>
          <p:cNvSpPr>
            <a:spLocks noGrp="1"/>
          </p:cNvSpPr>
          <p:nvPr>
            <p:ph type="title"/>
          </p:nvPr>
        </p:nvSpPr>
        <p:spPr/>
        <p:txBody>
          <a:bodyPr/>
          <a:lstStyle/>
          <a:p>
            <a:r>
              <a:rPr lang="en-US" dirty="0"/>
              <a:t>Slide Title</a:t>
            </a:r>
          </a:p>
        </p:txBody>
      </p:sp>
      <p:sp>
        <p:nvSpPr>
          <p:cNvPr id="3" name="Slide Number Placeholder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a:lstStyle/>
          <a:p>
            <a:fld id="{03DC2DEF-D2FE-4B45-ABA4-9F153FD1C98A}" type="slidenum">
              <a:rPr lang="en-US" smtClean="0"/>
              <a:t>13</a:t>
            </a:fld>
            <a:endParaRPr lang="en-US" dirty="0"/>
          </a:p>
        </p:txBody>
      </p:sp>
      <p:graphicFrame>
        <p:nvGraphicFramePr>
          <p:cNvPr id="21" name="Chart Placeholder 20">
            <a:extLst>
              <a:ext uri="{FF2B5EF4-FFF2-40B4-BE49-F238E27FC236}">
                <a16:creationId xmlns:a16="http://schemas.microsoft.com/office/drawing/2014/main" id="{D8DD12A5-FE18-4970-8B30-E368D9BD860D}"/>
              </a:ext>
              <a:ext uri="{C183D7F6-B498-43B3-948B-1728B52AA6E4}">
                <adec:decorative xmlns:adec="http://schemas.microsoft.com/office/drawing/2017/decorative" val="1"/>
              </a:ext>
            </a:extLst>
          </p:cNvPr>
          <p:cNvGraphicFramePr>
            <a:graphicFrameLocks noGrp="1"/>
          </p:cNvGraphicFramePr>
          <p:nvPr>
            <p:ph type="chart" sz="quarter" idx="13"/>
            <p:extLst>
              <p:ext uri="{D42A27DB-BD31-4B8C-83A1-F6EECF244321}">
                <p14:modId xmlns:p14="http://schemas.microsoft.com/office/powerpoint/2010/main" val="2352845846"/>
              </p:ext>
            </p:extLst>
          </p:nvPr>
        </p:nvGraphicFramePr>
        <p:xfrm>
          <a:off x="4900613" y="1233488"/>
          <a:ext cx="6991350" cy="496728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ED42596E-DB09-43F7-A053-18CEB2DDE639}"/>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290002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5913802" y="1122005"/>
            <a:ext cx="5851477" cy="1551573"/>
          </a:xfrm>
        </p:spPr>
        <p:txBody>
          <a:bodyPr/>
          <a:lstStyle/>
          <a:p>
            <a:pPr algn="ctr"/>
            <a:r>
              <a:rPr lang="en-US" dirty="0">
                <a:latin typeface="DM Sans 14pt ExtraBold" pitchFamily="2" charset="0"/>
              </a:rPr>
              <a:t>Universal Design for Learning  (UDL)</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p:txBody>
          <a:bodyPr/>
          <a:lstStyle/>
          <a:p>
            <a:r>
              <a:rPr lang="en-US" dirty="0">
                <a:latin typeface="DM Sans 14pt Medium" pitchFamily="2" charset="0"/>
              </a:rPr>
              <a:t>Educational Framework</a:t>
            </a:r>
          </a:p>
          <a:p>
            <a:r>
              <a:rPr lang="en-US" dirty="0">
                <a:latin typeface="DM Sans 14pt Medium" pitchFamily="2" charset="0"/>
              </a:rPr>
              <a:t>Equitable access</a:t>
            </a:r>
          </a:p>
          <a:p>
            <a:r>
              <a:rPr lang="en-US" dirty="0">
                <a:latin typeface="DM Sans 14pt Medium" pitchFamily="2" charset="0"/>
              </a:rPr>
              <a:t>Multiple means of representation, action, and expression</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2</a:t>
            </a:fld>
            <a:endParaRPr lang="en-US" dirty="0"/>
          </a:p>
        </p:txBody>
      </p:sp>
      <p:pic>
        <p:nvPicPr>
          <p:cNvPr id="1026" name="Picture 2">
            <a:extLst>
              <a:ext uri="{FF2B5EF4-FFF2-40B4-BE49-F238E27FC236}">
                <a16:creationId xmlns:a16="http://schemas.microsoft.com/office/drawing/2014/main" id="{A1A86A0E-51AE-9FC9-EF1B-882458E15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95" y="1676449"/>
            <a:ext cx="49625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p:txBody>
          <a:bodyPr/>
          <a:lstStyle/>
          <a:p>
            <a:r>
              <a:rPr lang="en-US" dirty="0">
                <a:latin typeface="DM Sans 14pt ExtraBold" pitchFamily="2" charset="0"/>
              </a:rPr>
              <a:t>Principles of Universal Design for Learning</a:t>
            </a:r>
            <a:endParaRPr lang="en-US" dirty="0"/>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lstStyle/>
          <a:p>
            <a:r>
              <a:rPr lang="en-US" dirty="0">
                <a:latin typeface="DM Sans 14pt ExtraBold" pitchFamily="2" charset="0"/>
              </a:rPr>
              <a:t>Principle 1</a:t>
            </a:r>
          </a:p>
          <a:p>
            <a:r>
              <a:rPr lang="en-US" dirty="0">
                <a:latin typeface="DM Sans 14pt Black" pitchFamily="2" charset="0"/>
              </a:rPr>
              <a:t>Multiple means of representation</a:t>
            </a:r>
          </a:p>
          <a:p>
            <a:r>
              <a:rPr lang="en-US" dirty="0">
                <a:latin typeface="DM Sans 14pt Medium" pitchFamily="2" charset="0"/>
              </a:rPr>
              <a:t>Present information in varied formats to meet differing learning styles and preferences</a:t>
            </a:r>
            <a:r>
              <a:rPr lang="en-US" dirty="0">
                <a:latin typeface="DM Sans 14pt Black" pitchFamily="2" charset="0"/>
              </a:rPr>
              <a:t>. </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lstStyle/>
          <a:p>
            <a:r>
              <a:rPr lang="en-US" dirty="0">
                <a:latin typeface="DM Sans 14pt Black" pitchFamily="2" charset="0"/>
              </a:rPr>
              <a:t>Crucial to understand our students</a:t>
            </a:r>
          </a:p>
          <a:p>
            <a:r>
              <a:rPr lang="en-US" dirty="0">
                <a:latin typeface="DM Sans 14pt Black" pitchFamily="2" charset="0"/>
              </a:rPr>
              <a:t>Ongoing assessment</a:t>
            </a:r>
          </a:p>
          <a:p>
            <a:r>
              <a:rPr lang="en-US" dirty="0">
                <a:latin typeface="DM Sans 14pt Black" pitchFamily="2" charset="0"/>
              </a:rPr>
              <a:t>Student feedback</a:t>
            </a:r>
          </a:p>
          <a:p>
            <a:r>
              <a:rPr lang="en-US" dirty="0">
                <a:latin typeface="DM Sans 14pt Black" pitchFamily="2" charset="0"/>
              </a:rPr>
              <a:t>Strengths and weaknesses</a:t>
            </a:r>
          </a:p>
          <a:p>
            <a:r>
              <a:rPr lang="en-US" dirty="0">
                <a:latin typeface="DM Sans 14pt Black" pitchFamily="2" charset="0"/>
              </a:rPr>
              <a:t>Support </a:t>
            </a:r>
            <a:r>
              <a:rPr lang="en-US" dirty="0" err="1">
                <a:latin typeface="DM Sans 14pt Black" pitchFamily="2" charset="0"/>
              </a:rPr>
              <a:t>disablities</a:t>
            </a:r>
            <a:endParaRPr lang="en-US" dirty="0">
              <a:latin typeface="DM Sans 14pt Black" pitchFamily="2" charset="0"/>
            </a:endParaRP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3</a:t>
            </a:fld>
            <a:endParaRPr lang="en-US" dirty="0"/>
          </a:p>
        </p:txBody>
      </p:sp>
      <p:pic>
        <p:nvPicPr>
          <p:cNvPr id="9" name="Graphic 8" descr="Puzzle outline">
            <a:extLst>
              <a:ext uri="{FF2B5EF4-FFF2-40B4-BE49-F238E27FC236}">
                <a16:creationId xmlns:a16="http://schemas.microsoft.com/office/drawing/2014/main" id="{449CEFFF-0515-9EA8-E4AB-DF623B81CD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7339" y="1724025"/>
            <a:ext cx="3937322" cy="3937322"/>
          </a:xfrm>
          <a:prstGeom prst="rect">
            <a:avLst/>
          </a:prstGeom>
        </p:spPr>
      </p:pic>
      <p:sp>
        <p:nvSpPr>
          <p:cNvPr id="10" name="TextBox 9">
            <a:extLst>
              <a:ext uri="{FF2B5EF4-FFF2-40B4-BE49-F238E27FC236}">
                <a16:creationId xmlns:a16="http://schemas.microsoft.com/office/drawing/2014/main" id="{78BDF5A6-0FA0-B6B6-FEBB-A9CBA44BD3E5}"/>
              </a:ext>
            </a:extLst>
          </p:cNvPr>
          <p:cNvSpPr txBox="1"/>
          <p:nvPr/>
        </p:nvSpPr>
        <p:spPr>
          <a:xfrm>
            <a:off x="5333406" y="3431244"/>
            <a:ext cx="1508746" cy="369332"/>
          </a:xfrm>
          <a:prstGeom prst="rect">
            <a:avLst/>
          </a:prstGeom>
          <a:noFill/>
        </p:spPr>
        <p:txBody>
          <a:bodyPr wrap="none" rtlCol="0">
            <a:spAutoFit/>
          </a:bodyPr>
          <a:lstStyle/>
          <a:p>
            <a:r>
              <a:rPr lang="en-US" dirty="0">
                <a:latin typeface="DM Sans 14pt ExtraBold" pitchFamily="2" charset="0"/>
              </a:rPr>
              <a:t>“The What”</a:t>
            </a:r>
          </a:p>
        </p:txBody>
      </p:sp>
    </p:spTree>
    <p:extLst>
      <p:ext uri="{BB962C8B-B14F-4D97-AF65-F5344CB8AC3E}">
        <p14:creationId xmlns:p14="http://schemas.microsoft.com/office/powerpoint/2010/main" val="324238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p:txBody>
          <a:bodyPr/>
          <a:lstStyle/>
          <a:p>
            <a:r>
              <a:rPr lang="en-US" dirty="0">
                <a:latin typeface="DM Sans 14pt ExtraBold" pitchFamily="2" charset="0"/>
              </a:rPr>
              <a:t>Principles of Universal Design for Learning</a:t>
            </a:r>
            <a:endParaRPr lang="en-US" dirty="0"/>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lstStyle/>
          <a:p>
            <a:r>
              <a:rPr lang="en-US" dirty="0">
                <a:latin typeface="DM Sans 14pt ExtraBold" pitchFamily="2" charset="0"/>
              </a:rPr>
              <a:t>Principle 2</a:t>
            </a:r>
          </a:p>
          <a:p>
            <a:r>
              <a:rPr lang="en-US" dirty="0">
                <a:latin typeface="DM Sans 14pt Black" pitchFamily="2" charset="0"/>
              </a:rPr>
              <a:t>Multiple means of action and expression</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lstStyle/>
          <a:p>
            <a:r>
              <a:rPr lang="en-US" dirty="0">
                <a:latin typeface="DM Sans 14pt Black" pitchFamily="2" charset="0"/>
              </a:rPr>
              <a:t>Provide different options to show what they know. </a:t>
            </a:r>
          </a:p>
          <a:p>
            <a:r>
              <a:rPr lang="en-US" dirty="0">
                <a:latin typeface="DM Sans 14pt Black" pitchFamily="2" charset="0"/>
              </a:rPr>
              <a:t>Establish clear learning goals.</a:t>
            </a:r>
          </a:p>
          <a:p>
            <a:r>
              <a:rPr lang="en-US" dirty="0">
                <a:latin typeface="DM Sans 14pt Black" pitchFamily="2" charset="0"/>
              </a:rPr>
              <a:t>Allow for flexibility in learning. </a:t>
            </a: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4</a:t>
            </a:fld>
            <a:endParaRPr lang="en-US" dirty="0"/>
          </a:p>
        </p:txBody>
      </p:sp>
      <p:pic>
        <p:nvPicPr>
          <p:cNvPr id="8" name="Graphic 7" descr="Puzzle outline">
            <a:extLst>
              <a:ext uri="{FF2B5EF4-FFF2-40B4-BE49-F238E27FC236}">
                <a16:creationId xmlns:a16="http://schemas.microsoft.com/office/drawing/2014/main" id="{C049D543-2BDD-9B2E-02DA-B1AA66913B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4375" y="1921940"/>
            <a:ext cx="3466807" cy="3466807"/>
          </a:xfrm>
          <a:prstGeom prst="rect">
            <a:avLst/>
          </a:prstGeom>
        </p:spPr>
      </p:pic>
      <p:sp>
        <p:nvSpPr>
          <p:cNvPr id="9" name="TextBox 8">
            <a:extLst>
              <a:ext uri="{FF2B5EF4-FFF2-40B4-BE49-F238E27FC236}">
                <a16:creationId xmlns:a16="http://schemas.microsoft.com/office/drawing/2014/main" id="{50145263-746F-78BC-4B1C-657DAF1B84B9}"/>
              </a:ext>
            </a:extLst>
          </p:cNvPr>
          <p:cNvSpPr txBox="1"/>
          <p:nvPr/>
        </p:nvSpPr>
        <p:spPr>
          <a:xfrm>
            <a:off x="5437457" y="3361988"/>
            <a:ext cx="1388522" cy="369332"/>
          </a:xfrm>
          <a:prstGeom prst="rect">
            <a:avLst/>
          </a:prstGeom>
          <a:noFill/>
        </p:spPr>
        <p:txBody>
          <a:bodyPr wrap="none" rtlCol="0">
            <a:spAutoFit/>
          </a:bodyPr>
          <a:lstStyle/>
          <a:p>
            <a:r>
              <a:rPr lang="en-US" dirty="0">
                <a:latin typeface="DM Sans 14pt ExtraBold" pitchFamily="2" charset="0"/>
              </a:rPr>
              <a:t>“The How”</a:t>
            </a:r>
          </a:p>
        </p:txBody>
      </p:sp>
    </p:spTree>
    <p:extLst>
      <p:ext uri="{BB962C8B-B14F-4D97-AF65-F5344CB8AC3E}">
        <p14:creationId xmlns:p14="http://schemas.microsoft.com/office/powerpoint/2010/main" val="396805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p:txBody>
          <a:bodyPr/>
          <a:lstStyle/>
          <a:p>
            <a:r>
              <a:rPr lang="en-US" dirty="0">
                <a:latin typeface="DM Sans 14pt ExtraBold" pitchFamily="2" charset="0"/>
              </a:rPr>
              <a:t>Principles of Universal Design for Learning</a:t>
            </a:r>
            <a:endParaRPr lang="en-US" dirty="0"/>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lstStyle/>
          <a:p>
            <a:r>
              <a:rPr lang="en-US" dirty="0">
                <a:latin typeface="DM Sans 14pt ExtraBold" pitchFamily="2" charset="0"/>
              </a:rPr>
              <a:t>Principle 3</a:t>
            </a:r>
          </a:p>
          <a:p>
            <a:r>
              <a:rPr lang="en-US" dirty="0">
                <a:latin typeface="DM Sans 14pt Black" pitchFamily="2" charset="0"/>
              </a:rPr>
              <a:t>Multiple means of engagement</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lstStyle/>
          <a:p>
            <a:r>
              <a:rPr lang="en-US" dirty="0">
                <a:latin typeface="DM Sans 14pt Black" pitchFamily="2" charset="0"/>
              </a:rPr>
              <a:t>Include real-life scenarios</a:t>
            </a:r>
          </a:p>
          <a:p>
            <a:r>
              <a:rPr lang="en-US" dirty="0">
                <a:latin typeface="DM Sans 14pt Black" pitchFamily="2" charset="0"/>
              </a:rPr>
              <a:t>Interactive activities</a:t>
            </a:r>
          </a:p>
          <a:p>
            <a:r>
              <a:rPr lang="en-US" dirty="0">
                <a:latin typeface="DM Sans 14pt Black" pitchFamily="2" charset="0"/>
              </a:rPr>
              <a:t>Gamification</a:t>
            </a:r>
          </a:p>
          <a:p>
            <a:r>
              <a:rPr lang="en-US" dirty="0">
                <a:latin typeface="DM Sans 14pt Black" pitchFamily="2" charset="0"/>
              </a:rPr>
              <a:t>Collaborative projects</a:t>
            </a:r>
          </a:p>
          <a:p>
            <a:r>
              <a:rPr lang="en-US" dirty="0">
                <a:latin typeface="DM Sans 14pt Black" pitchFamily="2" charset="0"/>
              </a:rPr>
              <a:t>Choices of assignments</a:t>
            </a:r>
          </a:p>
          <a:p>
            <a:endParaRPr lang="en-US" dirty="0">
              <a:latin typeface="DM Sans 14pt Black" pitchFamily="2" charset="0"/>
            </a:endParaRP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5</a:t>
            </a:fld>
            <a:endParaRPr lang="en-US" dirty="0"/>
          </a:p>
        </p:txBody>
      </p:sp>
      <p:pic>
        <p:nvPicPr>
          <p:cNvPr id="8" name="Graphic 7" descr="Puzzle outline">
            <a:extLst>
              <a:ext uri="{FF2B5EF4-FFF2-40B4-BE49-F238E27FC236}">
                <a16:creationId xmlns:a16="http://schemas.microsoft.com/office/drawing/2014/main" id="{B73EEA1E-562E-C115-B585-FE114F107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4375" y="1921940"/>
            <a:ext cx="3466807" cy="3466807"/>
          </a:xfrm>
          <a:prstGeom prst="rect">
            <a:avLst/>
          </a:prstGeom>
        </p:spPr>
      </p:pic>
      <p:sp>
        <p:nvSpPr>
          <p:cNvPr id="9" name="TextBox 8">
            <a:extLst>
              <a:ext uri="{FF2B5EF4-FFF2-40B4-BE49-F238E27FC236}">
                <a16:creationId xmlns:a16="http://schemas.microsoft.com/office/drawing/2014/main" id="{2CEA8E79-B525-128C-F4EA-324264A09D79}"/>
              </a:ext>
            </a:extLst>
          </p:cNvPr>
          <p:cNvSpPr txBox="1"/>
          <p:nvPr/>
        </p:nvSpPr>
        <p:spPr>
          <a:xfrm>
            <a:off x="5390518" y="3353110"/>
            <a:ext cx="1410964" cy="369332"/>
          </a:xfrm>
          <a:prstGeom prst="rect">
            <a:avLst/>
          </a:prstGeom>
          <a:noFill/>
        </p:spPr>
        <p:txBody>
          <a:bodyPr wrap="none" rtlCol="0">
            <a:spAutoFit/>
          </a:bodyPr>
          <a:lstStyle/>
          <a:p>
            <a:r>
              <a:rPr lang="en-US" dirty="0">
                <a:latin typeface="DM Sans 14pt ExtraBold" pitchFamily="2" charset="0"/>
              </a:rPr>
              <a:t>“The Why”</a:t>
            </a:r>
          </a:p>
        </p:txBody>
      </p:sp>
    </p:spTree>
    <p:extLst>
      <p:ext uri="{BB962C8B-B14F-4D97-AF65-F5344CB8AC3E}">
        <p14:creationId xmlns:p14="http://schemas.microsoft.com/office/powerpoint/2010/main" val="212994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83F952-F203-6C81-1599-10F13E0A3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1304308"/>
            <a:ext cx="5781675" cy="3838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C60B770E-507E-4361-9D91-5007702BFC32}"/>
              </a:ext>
            </a:extLst>
          </p:cNvPr>
          <p:cNvSpPr>
            <a:spLocks noGrp="1"/>
          </p:cNvSpPr>
          <p:nvPr>
            <p:ph type="title" idx="4294967295"/>
          </p:nvPr>
        </p:nvSpPr>
        <p:spPr>
          <a:xfrm>
            <a:off x="182363" y="3429000"/>
            <a:ext cx="5372100"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ea typeface="+mn-ea"/>
                <a:cs typeface="+mn-cs"/>
              </a:rPr>
              <a:t>Multiple means of engagement is the “why” of learning.</a:t>
            </a:r>
            <a:endParaRPr kumimoji="0" lang="en-US" sz="2400" b="1" i="0" u="none" strike="noStrike" kern="1200" cap="none" spc="0" normalizeH="0" baseline="0" dirty="0">
              <a:ln>
                <a:noFill/>
              </a:ln>
              <a:solidFill>
                <a:schemeClr val="tx1"/>
              </a:solidFill>
              <a:effectLst/>
              <a:uLnTx/>
              <a:uFillTx/>
              <a:latin typeface="+mj-lt"/>
              <a:ea typeface="+mn-ea"/>
              <a:cs typeface="+mn-cs"/>
            </a:endParaRPr>
          </a:p>
        </p:txBody>
      </p:sp>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6</a:t>
            </a:fld>
            <a:endParaRPr lang="en-US" dirty="0"/>
          </a:p>
        </p:txBody>
      </p:sp>
      <p:sp>
        <p:nvSpPr>
          <p:cNvPr id="9" name="Text Placeholder 9">
            <a:extLst>
              <a:ext uri="{FF2B5EF4-FFF2-40B4-BE49-F238E27FC236}">
                <a16:creationId xmlns:a16="http://schemas.microsoft.com/office/drawing/2014/main" id="{F97BC897-94E3-48FD-B0D2-FAF5E4FA6C0D}"/>
              </a:ext>
            </a:extLst>
          </p:cNvPr>
          <p:cNvSpPr txBox="1">
            <a:spLocks/>
          </p:cNvSpPr>
          <p:nvPr/>
        </p:nvSpPr>
        <p:spPr>
          <a:xfrm>
            <a:off x="182363" y="4689136"/>
            <a:ext cx="5372100"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Bef>
                <a:spcPts val="1000"/>
              </a:spcBef>
              <a:buFont typeface="Arial" panose="020B0604020202020204" pitchFamily="34" charset="0"/>
              <a:buNone/>
              <a:defRPr/>
            </a:pPr>
            <a:r>
              <a:rPr lang="en-US" sz="2400" dirty="0">
                <a:ea typeface="+mn-ea"/>
                <a:cs typeface="+mn-cs"/>
              </a:rPr>
              <a:t>Multiple means of representation is the “what” of learning. </a:t>
            </a:r>
          </a:p>
        </p:txBody>
      </p:sp>
      <p:sp>
        <p:nvSpPr>
          <p:cNvPr id="12" name="Text Placeholder 9">
            <a:extLst>
              <a:ext uri="{FF2B5EF4-FFF2-40B4-BE49-F238E27FC236}">
                <a16:creationId xmlns:a16="http://schemas.microsoft.com/office/drawing/2014/main" id="{0290AB42-3950-E9B7-DBC0-96FEA0821AB6}"/>
              </a:ext>
            </a:extLst>
          </p:cNvPr>
          <p:cNvSpPr txBox="1">
            <a:spLocks/>
          </p:cNvSpPr>
          <p:nvPr/>
        </p:nvSpPr>
        <p:spPr>
          <a:xfrm>
            <a:off x="182363" y="5865627"/>
            <a:ext cx="5372100"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Bef>
                <a:spcPts val="1000"/>
              </a:spcBef>
              <a:buFont typeface="Arial" panose="020B0604020202020204" pitchFamily="34" charset="0"/>
              <a:buNone/>
              <a:defRPr/>
            </a:pPr>
            <a:r>
              <a:rPr lang="en-US" sz="2400" dirty="0">
                <a:ea typeface="+mn-ea"/>
                <a:cs typeface="+mn-cs"/>
              </a:rPr>
              <a:t>Multiple means of action and expression align with the “how” of learning. </a:t>
            </a:r>
          </a:p>
        </p:txBody>
      </p:sp>
      <p:sp>
        <p:nvSpPr>
          <p:cNvPr id="14" name="TextBox 13">
            <a:extLst>
              <a:ext uri="{FF2B5EF4-FFF2-40B4-BE49-F238E27FC236}">
                <a16:creationId xmlns:a16="http://schemas.microsoft.com/office/drawing/2014/main" id="{E68A3B6E-5BDE-2450-B31F-A70A191C483E}"/>
              </a:ext>
            </a:extLst>
          </p:cNvPr>
          <p:cNvSpPr txBox="1"/>
          <p:nvPr/>
        </p:nvSpPr>
        <p:spPr>
          <a:xfrm>
            <a:off x="2204550" y="343200"/>
            <a:ext cx="7779694" cy="523220"/>
          </a:xfrm>
          <a:prstGeom prst="rect">
            <a:avLst/>
          </a:prstGeom>
          <a:noFill/>
        </p:spPr>
        <p:txBody>
          <a:bodyPr wrap="none" rtlCol="0">
            <a:spAutoFit/>
          </a:bodyPr>
          <a:lstStyle/>
          <a:p>
            <a:r>
              <a:rPr lang="en-US" sz="2800" dirty="0">
                <a:latin typeface="DM Sans 14pt ExtraBold" pitchFamily="2" charset="0"/>
              </a:rPr>
              <a:t>Universal Design for Learning and the Brain</a:t>
            </a:r>
          </a:p>
        </p:txBody>
      </p:sp>
    </p:spTree>
    <p:extLst>
      <p:ext uri="{BB962C8B-B14F-4D97-AF65-F5344CB8AC3E}">
        <p14:creationId xmlns:p14="http://schemas.microsoft.com/office/powerpoint/2010/main" val="314967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7</a:t>
            </a:fld>
            <a:endParaRPr lang="en-US" dirty="0"/>
          </a:p>
        </p:txBody>
      </p:sp>
      <p:pic>
        <p:nvPicPr>
          <p:cNvPr id="2054" name="Picture 6">
            <a:extLst>
              <a:ext uri="{FF2B5EF4-FFF2-40B4-BE49-F238E27FC236}">
                <a16:creationId xmlns:a16="http://schemas.microsoft.com/office/drawing/2014/main" id="{C7E46B00-E15A-FB4E-3883-06749BB55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505" y="0"/>
            <a:ext cx="7924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6FA6878-9332-6CC6-DF46-4955CDBED52A}"/>
              </a:ext>
            </a:extLst>
          </p:cNvPr>
          <p:cNvSpPr txBox="1"/>
          <p:nvPr/>
        </p:nvSpPr>
        <p:spPr>
          <a:xfrm>
            <a:off x="2753140" y="5893904"/>
            <a:ext cx="1736373" cy="400110"/>
          </a:xfrm>
          <a:prstGeom prst="rect">
            <a:avLst/>
          </a:prstGeom>
          <a:noFill/>
        </p:spPr>
        <p:txBody>
          <a:bodyPr wrap="none" rtlCol="0">
            <a:spAutoFit/>
          </a:bodyPr>
          <a:lstStyle/>
          <a:p>
            <a:r>
              <a:rPr lang="en-US" sz="2000" dirty="0">
                <a:latin typeface="DM Sans 14pt ExtraBold" pitchFamily="2" charset="0"/>
              </a:rPr>
              <a:t>Define goals</a:t>
            </a:r>
          </a:p>
        </p:txBody>
      </p:sp>
      <p:sp>
        <p:nvSpPr>
          <p:cNvPr id="14" name="TextBox 13">
            <a:extLst>
              <a:ext uri="{FF2B5EF4-FFF2-40B4-BE49-F238E27FC236}">
                <a16:creationId xmlns:a16="http://schemas.microsoft.com/office/drawing/2014/main" id="{EA3E53C9-90A9-40ED-4F49-E7B5F41AC0C6}"/>
              </a:ext>
            </a:extLst>
          </p:cNvPr>
          <p:cNvSpPr txBox="1"/>
          <p:nvPr/>
        </p:nvSpPr>
        <p:spPr>
          <a:xfrm>
            <a:off x="3662647" y="4780722"/>
            <a:ext cx="2542684" cy="400110"/>
          </a:xfrm>
          <a:prstGeom prst="rect">
            <a:avLst/>
          </a:prstGeom>
          <a:noFill/>
        </p:spPr>
        <p:txBody>
          <a:bodyPr wrap="none" rtlCol="0">
            <a:spAutoFit/>
          </a:bodyPr>
          <a:lstStyle/>
          <a:p>
            <a:r>
              <a:rPr lang="en-US" sz="2000" dirty="0">
                <a:latin typeface="DM Sans 14pt ExtraBold" pitchFamily="2" charset="0"/>
              </a:rPr>
              <a:t>Learner Variability</a:t>
            </a:r>
          </a:p>
        </p:txBody>
      </p:sp>
      <p:sp>
        <p:nvSpPr>
          <p:cNvPr id="15" name="TextBox 14">
            <a:extLst>
              <a:ext uri="{FF2B5EF4-FFF2-40B4-BE49-F238E27FC236}">
                <a16:creationId xmlns:a16="http://schemas.microsoft.com/office/drawing/2014/main" id="{19D3BCD9-915E-B70B-E60D-A0EC5A41112B}"/>
              </a:ext>
            </a:extLst>
          </p:cNvPr>
          <p:cNvSpPr txBox="1"/>
          <p:nvPr/>
        </p:nvSpPr>
        <p:spPr>
          <a:xfrm>
            <a:off x="4647696" y="3667540"/>
            <a:ext cx="3254417" cy="400110"/>
          </a:xfrm>
          <a:prstGeom prst="rect">
            <a:avLst/>
          </a:prstGeom>
          <a:noFill/>
        </p:spPr>
        <p:txBody>
          <a:bodyPr wrap="none" rtlCol="0">
            <a:spAutoFit/>
          </a:bodyPr>
          <a:lstStyle/>
          <a:p>
            <a:r>
              <a:rPr lang="en-US" sz="2000" dirty="0">
                <a:latin typeface="DM Sans 14pt ExtraBold" pitchFamily="2" charset="0"/>
              </a:rPr>
              <a:t>Determine assessments</a:t>
            </a:r>
          </a:p>
        </p:txBody>
      </p:sp>
      <p:sp>
        <p:nvSpPr>
          <p:cNvPr id="16" name="TextBox 15">
            <a:extLst>
              <a:ext uri="{FF2B5EF4-FFF2-40B4-BE49-F238E27FC236}">
                <a16:creationId xmlns:a16="http://schemas.microsoft.com/office/drawing/2014/main" id="{2F013453-29E4-2009-766E-8BE465402773}"/>
              </a:ext>
            </a:extLst>
          </p:cNvPr>
          <p:cNvSpPr txBox="1"/>
          <p:nvPr/>
        </p:nvSpPr>
        <p:spPr>
          <a:xfrm>
            <a:off x="5039138" y="2697202"/>
            <a:ext cx="4972836" cy="400110"/>
          </a:xfrm>
          <a:prstGeom prst="rect">
            <a:avLst/>
          </a:prstGeom>
          <a:noFill/>
        </p:spPr>
        <p:txBody>
          <a:bodyPr wrap="none" rtlCol="0">
            <a:spAutoFit/>
          </a:bodyPr>
          <a:lstStyle/>
          <a:p>
            <a:r>
              <a:rPr lang="en-US" sz="2000" dirty="0">
                <a:latin typeface="DM Sans 14pt ExtraBold" pitchFamily="2" charset="0"/>
              </a:rPr>
              <a:t>Select methods, materials, and media</a:t>
            </a:r>
          </a:p>
        </p:txBody>
      </p:sp>
      <p:sp>
        <p:nvSpPr>
          <p:cNvPr id="17" name="TextBox 16">
            <a:extLst>
              <a:ext uri="{FF2B5EF4-FFF2-40B4-BE49-F238E27FC236}">
                <a16:creationId xmlns:a16="http://schemas.microsoft.com/office/drawing/2014/main" id="{56C043F4-956A-4FB8-6CAB-11EA8A82694E}"/>
              </a:ext>
            </a:extLst>
          </p:cNvPr>
          <p:cNvSpPr txBox="1"/>
          <p:nvPr/>
        </p:nvSpPr>
        <p:spPr>
          <a:xfrm>
            <a:off x="6798365" y="1633715"/>
            <a:ext cx="3517310" cy="400110"/>
          </a:xfrm>
          <a:prstGeom prst="rect">
            <a:avLst/>
          </a:prstGeom>
          <a:noFill/>
        </p:spPr>
        <p:txBody>
          <a:bodyPr wrap="none" rtlCol="0">
            <a:spAutoFit/>
          </a:bodyPr>
          <a:lstStyle/>
          <a:p>
            <a:r>
              <a:rPr lang="en-US" sz="2000" dirty="0">
                <a:latin typeface="DM Sans 14pt ExtraBold" pitchFamily="2" charset="0"/>
              </a:rPr>
              <a:t>Teach and assess learning</a:t>
            </a:r>
          </a:p>
        </p:txBody>
      </p:sp>
      <p:sp>
        <p:nvSpPr>
          <p:cNvPr id="18" name="TextBox 17">
            <a:extLst>
              <a:ext uri="{FF2B5EF4-FFF2-40B4-BE49-F238E27FC236}">
                <a16:creationId xmlns:a16="http://schemas.microsoft.com/office/drawing/2014/main" id="{72A8CC8B-ADC8-2044-10AE-A7C81F4DB3A0}"/>
              </a:ext>
            </a:extLst>
          </p:cNvPr>
          <p:cNvSpPr txBox="1"/>
          <p:nvPr/>
        </p:nvSpPr>
        <p:spPr>
          <a:xfrm>
            <a:off x="7979951" y="616803"/>
            <a:ext cx="1970411" cy="400110"/>
          </a:xfrm>
          <a:prstGeom prst="rect">
            <a:avLst/>
          </a:prstGeom>
          <a:noFill/>
        </p:spPr>
        <p:txBody>
          <a:bodyPr wrap="none" rtlCol="0">
            <a:spAutoFit/>
          </a:bodyPr>
          <a:lstStyle/>
          <a:p>
            <a:r>
              <a:rPr lang="en-US" sz="2000" dirty="0">
                <a:latin typeface="DM Sans 14pt ExtraBold" pitchFamily="2" charset="0"/>
              </a:rPr>
              <a:t>Self reflection</a:t>
            </a:r>
          </a:p>
        </p:txBody>
      </p:sp>
      <p:sp>
        <p:nvSpPr>
          <p:cNvPr id="19" name="TextBox 18">
            <a:extLst>
              <a:ext uri="{FF2B5EF4-FFF2-40B4-BE49-F238E27FC236}">
                <a16:creationId xmlns:a16="http://schemas.microsoft.com/office/drawing/2014/main" id="{F25C42D2-DDA6-A86A-F489-91007FB7825E}"/>
              </a:ext>
            </a:extLst>
          </p:cNvPr>
          <p:cNvSpPr txBox="1"/>
          <p:nvPr/>
        </p:nvSpPr>
        <p:spPr>
          <a:xfrm>
            <a:off x="420413" y="709544"/>
            <a:ext cx="6484467" cy="707886"/>
          </a:xfrm>
          <a:prstGeom prst="rect">
            <a:avLst/>
          </a:prstGeom>
          <a:noFill/>
        </p:spPr>
        <p:txBody>
          <a:bodyPr wrap="none" rtlCol="0">
            <a:spAutoFit/>
          </a:bodyPr>
          <a:lstStyle/>
          <a:p>
            <a:r>
              <a:rPr lang="en-US" sz="4000" dirty="0">
                <a:latin typeface="DM Sans 14pt ExtraBold" pitchFamily="2" charset="0"/>
              </a:rPr>
              <a:t>The six steps to planning</a:t>
            </a:r>
          </a:p>
        </p:txBody>
      </p:sp>
    </p:spTree>
    <p:extLst>
      <p:ext uri="{BB962C8B-B14F-4D97-AF65-F5344CB8AC3E}">
        <p14:creationId xmlns:p14="http://schemas.microsoft.com/office/powerpoint/2010/main" val="346288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Use UDL in your lesson planning to enhance your teaching">
            <a:hlinkClick r:id="" action="ppaction://media"/>
            <a:extLst>
              <a:ext uri="{FF2B5EF4-FFF2-40B4-BE49-F238E27FC236}">
                <a16:creationId xmlns:a16="http://schemas.microsoft.com/office/drawing/2014/main" id="{9601AF18-80EE-00BC-C156-10586CEB7917}"/>
              </a:ext>
            </a:extLst>
          </p:cNvPr>
          <p:cNvPicPr>
            <a:picLocks noRot="1" noChangeAspect="1"/>
          </p:cNvPicPr>
          <p:nvPr>
            <a:videoFile r:link="rId1"/>
          </p:nvPr>
        </p:nvPicPr>
        <p:blipFill>
          <a:blip r:embed="rId4"/>
          <a:stretch>
            <a:fillRect/>
          </a:stretch>
        </p:blipFill>
        <p:spPr>
          <a:xfrm>
            <a:off x="228092" y="1320938"/>
            <a:ext cx="8867767" cy="5010288"/>
          </a:xfrm>
          <a:prstGeom prst="rect">
            <a:avLst/>
          </a:prstGeom>
        </p:spPr>
      </p:pic>
    </p:spTree>
    <p:extLst>
      <p:ext uri="{BB962C8B-B14F-4D97-AF65-F5344CB8AC3E}">
        <p14:creationId xmlns:p14="http://schemas.microsoft.com/office/powerpoint/2010/main" val="1960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p:txBody>
          <a:bodyPr/>
          <a:lstStyle/>
          <a:p>
            <a:r>
              <a:rPr lang="en-US" dirty="0">
                <a:latin typeface="DM Sans 14pt ExtraBold" pitchFamily="2" charset="0"/>
              </a:rPr>
              <a:t>Principles of Universal Design for Learning</a:t>
            </a:r>
          </a:p>
        </p:txBody>
      </p:sp>
      <p:pic>
        <p:nvPicPr>
          <p:cNvPr id="22" name="Picture Placeholder 21">
            <a:extLst>
              <a:ext uri="{FF2B5EF4-FFF2-40B4-BE49-F238E27FC236}">
                <a16:creationId xmlns:a16="http://schemas.microsoft.com/office/drawing/2014/main" id="{0F5C8F58-81B2-4162-9563-70C679CF85F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857" t="-6122" r="-17857" b="-6122"/>
          <a:stretch/>
        </p:blipFill>
        <p:spPr>
          <a:xfrm>
            <a:off x="876300" y="1739900"/>
            <a:ext cx="1689100" cy="1397000"/>
          </a:xfrm>
        </p:spPr>
      </p:pic>
      <p:pic>
        <p:nvPicPr>
          <p:cNvPr id="26" name="Picture Placeholder 25">
            <a:extLst>
              <a:ext uri="{FF2B5EF4-FFF2-40B4-BE49-F238E27FC236}">
                <a16:creationId xmlns:a16="http://schemas.microsoft.com/office/drawing/2014/main" id="{2AD0E03E-80ED-4CBF-B567-3E1EAB01FD4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8293" t="-6483" r="-18293" b="-6483"/>
          <a:stretch/>
        </p:blipFill>
        <p:spPr>
          <a:xfrm>
            <a:off x="3829813" y="4263232"/>
            <a:ext cx="1689100" cy="1397000"/>
          </a:xfrm>
        </p:spPr>
      </p:pic>
      <p:pic>
        <p:nvPicPr>
          <p:cNvPr id="24" name="Picture Placeholder 23">
            <a:extLst>
              <a:ext uri="{FF2B5EF4-FFF2-40B4-BE49-F238E27FC236}">
                <a16:creationId xmlns:a16="http://schemas.microsoft.com/office/drawing/2014/main" id="{F1E0AF3E-867C-4F0D-8325-9DC9A985B427}"/>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6501" t="-5000" r="-16501" b="-5000"/>
          <a:stretch/>
        </p:blipFill>
        <p:spPr>
          <a:xfrm>
            <a:off x="6744524" y="1739900"/>
            <a:ext cx="1689100" cy="1397000"/>
          </a:xfrm>
        </p:spPr>
      </p:pic>
      <p:pic>
        <p:nvPicPr>
          <p:cNvPr id="28" name="Picture Placeholder 27">
            <a:extLst>
              <a:ext uri="{FF2B5EF4-FFF2-40B4-BE49-F238E27FC236}">
                <a16:creationId xmlns:a16="http://schemas.microsoft.com/office/drawing/2014/main" id="{43BC7054-E269-4210-98F5-65D485066725}"/>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8293" t="-6483" r="-18293" b="-6483"/>
          <a:stretch/>
        </p:blipFill>
        <p:spPr>
          <a:xfrm>
            <a:off x="9659235" y="4263232"/>
            <a:ext cx="1689100" cy="1397000"/>
          </a:xfrm>
        </p:spPr>
      </p:pic>
      <p:sp>
        <p:nvSpPr>
          <p:cNvPr id="11" name="Text Placeholder 10">
            <a:extLst>
              <a:ext uri="{FF2B5EF4-FFF2-40B4-BE49-F238E27FC236}">
                <a16:creationId xmlns:a16="http://schemas.microsoft.com/office/drawing/2014/main" id="{901B6E4D-6942-45C5-99A9-6B769E8902BD}"/>
              </a:ext>
            </a:extLst>
          </p:cNvPr>
          <p:cNvSpPr>
            <a:spLocks noGrp="1"/>
          </p:cNvSpPr>
          <p:nvPr>
            <p:ph type="body" sz="quarter" idx="18"/>
          </p:nvPr>
        </p:nvSpPr>
        <p:spPr/>
        <p:txBody>
          <a:bodyPr anchor="ctr"/>
          <a:lstStyle/>
          <a:p>
            <a:r>
              <a:rPr lang="en-US" dirty="0">
                <a:latin typeface="DM Sans 14pt Medium" pitchFamily="2" charset="0"/>
              </a:rPr>
              <a:t>Collaborate</a:t>
            </a:r>
          </a:p>
        </p:txBody>
      </p:sp>
      <p:sp>
        <p:nvSpPr>
          <p:cNvPr id="12" name="Text Placeholder 11">
            <a:extLst>
              <a:ext uri="{FF2B5EF4-FFF2-40B4-BE49-F238E27FC236}">
                <a16:creationId xmlns:a16="http://schemas.microsoft.com/office/drawing/2014/main" id="{7D269992-EA9D-41F6-85C3-B78921847100}"/>
              </a:ext>
            </a:extLst>
          </p:cNvPr>
          <p:cNvSpPr>
            <a:spLocks noGrp="1"/>
          </p:cNvSpPr>
          <p:nvPr>
            <p:ph type="body" sz="quarter" idx="19"/>
          </p:nvPr>
        </p:nvSpPr>
        <p:spPr/>
        <p:txBody>
          <a:bodyPr anchor="b"/>
          <a:lstStyle/>
          <a:p>
            <a:r>
              <a:rPr lang="en-US" dirty="0">
                <a:latin typeface="DM Sans 14pt Medium" pitchFamily="2" charset="0"/>
              </a:rPr>
              <a:t>Look at the data for planning purposes</a:t>
            </a:r>
          </a:p>
          <a:p>
            <a:endParaRPr lang="en-US" dirty="0"/>
          </a:p>
        </p:txBody>
      </p:sp>
      <p:sp>
        <p:nvSpPr>
          <p:cNvPr id="13" name="Text Placeholder 12">
            <a:extLst>
              <a:ext uri="{FF2B5EF4-FFF2-40B4-BE49-F238E27FC236}">
                <a16:creationId xmlns:a16="http://schemas.microsoft.com/office/drawing/2014/main" id="{6DFAA7E0-5467-48C2-A0A1-08FFCDD0AB29}"/>
              </a:ext>
            </a:extLst>
          </p:cNvPr>
          <p:cNvSpPr>
            <a:spLocks noGrp="1"/>
          </p:cNvSpPr>
          <p:nvPr>
            <p:ph type="body" sz="quarter" idx="20"/>
          </p:nvPr>
        </p:nvSpPr>
        <p:spPr/>
        <p:txBody>
          <a:bodyPr anchor="ctr"/>
          <a:lstStyle/>
          <a:p>
            <a:r>
              <a:rPr lang="en-US" dirty="0">
                <a:latin typeface="DM Sans 14pt Medium" pitchFamily="2" charset="0"/>
              </a:rPr>
              <a:t>Share resources</a:t>
            </a:r>
          </a:p>
        </p:txBody>
      </p:sp>
      <p:sp>
        <p:nvSpPr>
          <p:cNvPr id="14" name="Text Placeholder 13">
            <a:extLst>
              <a:ext uri="{FF2B5EF4-FFF2-40B4-BE49-F238E27FC236}">
                <a16:creationId xmlns:a16="http://schemas.microsoft.com/office/drawing/2014/main" id="{26CD0F95-69FE-4CD4-B47D-11711D394220}"/>
              </a:ext>
            </a:extLst>
          </p:cNvPr>
          <p:cNvSpPr>
            <a:spLocks noGrp="1"/>
          </p:cNvSpPr>
          <p:nvPr>
            <p:ph type="body" sz="quarter" idx="21"/>
          </p:nvPr>
        </p:nvSpPr>
        <p:spPr/>
        <p:txBody>
          <a:bodyPr anchor="ctr"/>
          <a:lstStyle/>
          <a:p>
            <a:r>
              <a:rPr lang="en-US" dirty="0">
                <a:latin typeface="DM Sans 14pt Medium" pitchFamily="2" charset="0"/>
              </a:rPr>
              <a:t>Co-plan with special ed and related services</a:t>
            </a:r>
          </a:p>
        </p:txBody>
      </p:sp>
      <p:sp>
        <p:nvSpPr>
          <p:cNvPr id="2" name="Slide Number Placeholder 1">
            <a:extLst>
              <a:ext uri="{FF2B5EF4-FFF2-40B4-BE49-F238E27FC236}">
                <a16:creationId xmlns:a16="http://schemas.microsoft.com/office/drawing/2014/main" id="{7EAB17F8-59B5-4C93-9884-D30446299CA5}"/>
              </a:ext>
            </a:extLst>
          </p:cNvPr>
          <p:cNvSpPr>
            <a:spLocks noGrp="1"/>
          </p:cNvSpPr>
          <p:nvPr>
            <p:ph type="sldNum" sz="quarter" idx="12"/>
          </p:nvPr>
        </p:nvSpPr>
        <p:spPr/>
        <p:txBody>
          <a:bodyPr/>
          <a:lstStyle/>
          <a:p>
            <a:fld id="{03DC2DEF-D2FE-4B45-ABA4-9F153FD1C98A}" type="slidenum">
              <a:rPr lang="en-US" smtClean="0"/>
              <a:t>9</a:t>
            </a:fld>
            <a:endParaRPr lang="en-US" dirty="0"/>
          </a:p>
        </p:txBody>
      </p:sp>
    </p:spTree>
    <p:extLst>
      <p:ext uri="{BB962C8B-B14F-4D97-AF65-F5344CB8AC3E}">
        <p14:creationId xmlns:p14="http://schemas.microsoft.com/office/powerpoint/2010/main" val="1163063007"/>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A991B17FCB9E4A8677E56C96EBA5EB" ma:contentTypeVersion="14" ma:contentTypeDescription="Create a new document." ma:contentTypeScope="" ma:versionID="cfd41cc5f8259c7476de126cf813bdf9">
  <xsd:schema xmlns:xsd="http://www.w3.org/2001/XMLSchema" xmlns:xs="http://www.w3.org/2001/XMLSchema" xmlns:p="http://schemas.microsoft.com/office/2006/metadata/properties" xmlns:ns3="53dd7b73-512c-42f4-a707-0408c629bd5a" xmlns:ns4="714b08d9-b77a-4cb4-8900-b06c47246584" targetNamespace="http://schemas.microsoft.com/office/2006/metadata/properties" ma:root="true" ma:fieldsID="3d180bb23c92d795c294dea2b9c8f4d3" ns3:_="" ns4:_="">
    <xsd:import namespace="53dd7b73-512c-42f4-a707-0408c629bd5a"/>
    <xsd:import namespace="714b08d9-b77a-4cb4-8900-b06c472465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d7b73-512c-42f4-a707-0408c629b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4b08d9-b77a-4cb4-8900-b06c472465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3dd7b73-512c-42f4-a707-0408c629bd5a" xsi:nil="true"/>
  </documentManagement>
</p:properties>
</file>

<file path=customXml/itemProps1.xml><?xml version="1.0" encoding="utf-8"?>
<ds:datastoreItem xmlns:ds="http://schemas.openxmlformats.org/officeDocument/2006/customXml" ds:itemID="{53E6644F-E0F2-4272-B52A-942A9F408680}">
  <ds:schemaRefs>
    <ds:schemaRef ds:uri="http://schemas.microsoft.com/sharepoint/v3/contenttype/forms"/>
  </ds:schemaRefs>
</ds:datastoreItem>
</file>

<file path=customXml/itemProps2.xml><?xml version="1.0" encoding="utf-8"?>
<ds:datastoreItem xmlns:ds="http://schemas.openxmlformats.org/officeDocument/2006/customXml" ds:itemID="{350B528D-2089-45AC-9497-D64E717FF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d7b73-512c-42f4-a707-0408c629bd5a"/>
    <ds:schemaRef ds:uri="714b08d9-b77a-4cb4-8900-b06c472465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D29546-B189-4F3F-BDBC-A5BB087B3866}">
  <ds:schemaRefs>
    <ds:schemaRef ds:uri="http://purl.org/dc/elements/1.1/"/>
    <ds:schemaRef ds:uri="http://schemas.microsoft.com/office/2006/documentManagement/types"/>
    <ds:schemaRef ds:uri="714b08d9-b77a-4cb4-8900-b06c47246584"/>
    <ds:schemaRef ds:uri="http://schemas.microsoft.com/office/2006/metadata/properties"/>
    <ds:schemaRef ds:uri="http://purl.org/dc/terms/"/>
    <ds:schemaRef ds:uri="http://purl.org/dc/dcmitype/"/>
    <ds:schemaRef ds:uri="http://schemas.openxmlformats.org/package/2006/metadata/core-properties"/>
    <ds:schemaRef ds:uri="53dd7b73-512c-42f4-a707-0408c629bd5a"/>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Classic bold block presentation</Template>
  <TotalTime>146</TotalTime>
  <Words>2246</Words>
  <Application>Microsoft Office PowerPoint</Application>
  <PresentationFormat>Widescreen</PresentationFormat>
  <Paragraphs>141</Paragraphs>
  <Slides>13</Slides>
  <Notes>10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DM Sans 14pt Black</vt:lpstr>
      <vt:lpstr>DM Sans 14pt ExtraBold</vt:lpstr>
      <vt:lpstr>DM Sans 14pt Medium</vt:lpstr>
      <vt:lpstr>DM Sans 14pt SemiBold</vt:lpstr>
      <vt:lpstr>DM Sans 14pt Thin</vt:lpstr>
      <vt:lpstr>Segoe UI</vt:lpstr>
      <vt:lpstr>Times New Roman</vt:lpstr>
      <vt:lpstr>Office Theme</vt:lpstr>
      <vt:lpstr>Synergetic Harmonic Eudemonia between Regular Ed and Special Education Teachers </vt:lpstr>
      <vt:lpstr>Universal Design for Learning  (UDL)</vt:lpstr>
      <vt:lpstr>Principles of Universal Design for Learning</vt:lpstr>
      <vt:lpstr>Principles of Universal Design for Learning</vt:lpstr>
      <vt:lpstr>Principles of Universal Design for Learning</vt:lpstr>
      <vt:lpstr>Multiple means of engagement is the “why” of learning.</vt:lpstr>
      <vt:lpstr>PowerPoint Presentation</vt:lpstr>
      <vt:lpstr>PowerPoint Presentation</vt:lpstr>
      <vt:lpstr>Principles of Universal Design for Learning</vt:lpstr>
      <vt:lpstr>UDL and Co-Teaching</vt:lpstr>
      <vt:lpstr>Pulling it all together</vt:lpstr>
      <vt:lpstr>Slide Title</vt:lpstr>
      <vt:lpstr>Slide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Synergetic Harmonic Eudemonia between Regular Ed and Special Education Teachers</dc:title>
  <dc:creator>Rhonda Campbell</dc:creator>
  <cp:lastModifiedBy>Rhonda Campbell</cp:lastModifiedBy>
  <cp:revision>12</cp:revision>
  <dcterms:created xsi:type="dcterms:W3CDTF">2023-07-23T16:01:52Z</dcterms:created>
  <dcterms:modified xsi:type="dcterms:W3CDTF">2023-08-01T17:53:12Z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0x010100E7A991B17FCB9E4A8677E56C96EBA5EB</vt:lpwstr>
  </property>
</Properties>
</file>